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5"/>
  </p:notesMasterIdLst>
  <p:handoutMasterIdLst>
    <p:handoutMasterId r:id="rId36"/>
  </p:handoutMasterIdLst>
  <p:sldIdLst>
    <p:sldId id="257" r:id="rId2"/>
    <p:sldId id="258" r:id="rId3"/>
    <p:sldId id="361" r:id="rId4"/>
    <p:sldId id="362" r:id="rId5"/>
    <p:sldId id="363" r:id="rId6"/>
    <p:sldId id="364" r:id="rId7"/>
    <p:sldId id="365" r:id="rId8"/>
    <p:sldId id="366" r:id="rId9"/>
    <p:sldId id="295" r:id="rId10"/>
    <p:sldId id="269" r:id="rId11"/>
    <p:sldId id="270" r:id="rId12"/>
    <p:sldId id="299" r:id="rId13"/>
    <p:sldId id="342" r:id="rId14"/>
    <p:sldId id="317" r:id="rId15"/>
    <p:sldId id="318" r:id="rId16"/>
    <p:sldId id="319" r:id="rId17"/>
    <p:sldId id="344" r:id="rId18"/>
    <p:sldId id="345" r:id="rId19"/>
    <p:sldId id="340" r:id="rId20"/>
    <p:sldId id="359" r:id="rId21"/>
    <p:sldId id="324" r:id="rId22"/>
    <p:sldId id="356" r:id="rId23"/>
    <p:sldId id="357" r:id="rId24"/>
    <p:sldId id="358" r:id="rId25"/>
    <p:sldId id="360" r:id="rId26"/>
    <p:sldId id="351" r:id="rId27"/>
    <p:sldId id="352" r:id="rId28"/>
    <p:sldId id="353" r:id="rId29"/>
    <p:sldId id="355" r:id="rId30"/>
    <p:sldId id="328" r:id="rId31"/>
    <p:sldId id="343" r:id="rId32"/>
    <p:sldId id="290" r:id="rId33"/>
    <p:sldId id="335" r:id="rId34"/>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002" autoAdjust="0"/>
    <p:restoredTop sz="86231" autoAdjust="0"/>
  </p:normalViewPr>
  <p:slideViewPr>
    <p:cSldViewPr>
      <p:cViewPr>
        <p:scale>
          <a:sx n="62" d="100"/>
          <a:sy n="62" d="100"/>
        </p:scale>
        <p:origin x="-1782" y="-102"/>
      </p:cViewPr>
      <p:guideLst>
        <p:guide orient="horz" pos="2160"/>
        <p:guide pos="2880"/>
      </p:guideLst>
    </p:cSldViewPr>
  </p:slideViewPr>
  <p:notesTextViewPr>
    <p:cViewPr>
      <p:scale>
        <a:sx n="1" d="1"/>
        <a:sy n="1" d="1"/>
      </p:scale>
      <p:origin x="0" y="0"/>
    </p:cViewPr>
  </p:notesTextViewPr>
  <p:notesViewPr>
    <p:cSldViewPr>
      <p:cViewPr>
        <p:scale>
          <a:sx n="75" d="100"/>
          <a:sy n="75" d="100"/>
        </p:scale>
        <p:origin x="-1284" y="106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6888" cy="465138"/>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971925" y="0"/>
            <a:ext cx="3036888" cy="465138"/>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5EC30D38-E49A-4C1A-AD2F-98C3A5E7E018}" type="datetimeFigureOut">
              <a:rPr lang="en-US"/>
              <a:pPr>
                <a:defRPr/>
              </a:pPr>
              <a:t>4/13/2013</a:t>
            </a:fld>
            <a:endParaRPr lang="en-US"/>
          </a:p>
        </p:txBody>
      </p:sp>
      <p:sp>
        <p:nvSpPr>
          <p:cNvPr id="4" name="Footer Placeholder 3"/>
          <p:cNvSpPr>
            <a:spLocks noGrp="1"/>
          </p:cNvSpPr>
          <p:nvPr>
            <p:ph type="ftr" sz="quarter" idx="2"/>
          </p:nvPr>
        </p:nvSpPr>
        <p:spPr>
          <a:xfrm>
            <a:off x="0" y="8829675"/>
            <a:ext cx="3036888" cy="465138"/>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971925" y="8829675"/>
            <a:ext cx="3036888" cy="465138"/>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5AE2B86B-C46D-41AC-919D-307D19DD7C14}" type="slidenum">
              <a:rPr lang="en-US"/>
              <a:pPr>
                <a:defRPr/>
              </a:pPr>
              <a:t>‹#›</a:t>
            </a:fld>
            <a:endParaRPr lang="en-US"/>
          </a:p>
        </p:txBody>
      </p:sp>
    </p:spTree>
    <p:extLst>
      <p:ext uri="{BB962C8B-B14F-4D97-AF65-F5344CB8AC3E}">
        <p14:creationId xmlns:p14="http://schemas.microsoft.com/office/powerpoint/2010/main" val="28528274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6888" cy="465138"/>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1925" y="0"/>
            <a:ext cx="3036888" cy="465138"/>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C37A901F-7B48-4E86-82A2-4DF9A164CF3D}" type="datetimeFigureOut">
              <a:rPr lang="en-US"/>
              <a:pPr>
                <a:defRPr/>
              </a:pPr>
              <a:t>4/13/2013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00088" y="4414838"/>
            <a:ext cx="5610225" cy="418465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6888" cy="465138"/>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1925" y="8829675"/>
            <a:ext cx="3036888" cy="465138"/>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E7E60B8A-3759-4744-9A55-97364D92EFF0}" type="slidenum">
              <a:rPr lang="en-US"/>
              <a:pPr>
                <a:defRPr/>
              </a:pPr>
              <a:t>‹#›</a:t>
            </a:fld>
            <a:endParaRPr lang="en-US"/>
          </a:p>
        </p:txBody>
      </p:sp>
    </p:spTree>
    <p:extLst>
      <p:ext uri="{BB962C8B-B14F-4D97-AF65-F5344CB8AC3E}">
        <p14:creationId xmlns:p14="http://schemas.microsoft.com/office/powerpoint/2010/main" val="228999436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z="1400" smtClean="0">
              <a:latin typeface="Arial" charset="0"/>
              <a:cs typeface="Arial" charset="0"/>
            </a:endParaRPr>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66FF2DE-3002-4C39-9518-F29AF7949822}" type="slidenum">
              <a:rPr lang="en-IN"/>
              <a:pPr fontAlgn="base">
                <a:spcBef>
                  <a:spcPct val="0"/>
                </a:spcBef>
                <a:spcAft>
                  <a:spcPct val="0"/>
                </a:spcAft>
                <a:defRPr/>
              </a:pPr>
              <a:t>1</a:t>
            </a:fld>
            <a:endParaRPr lang="en-IN"/>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3" name="Rectangle 2"/>
          <p:cNvSpPr>
            <a:spLocks noGrp="1" noRot="1" noChangeAspect="1" noChangeArrowheads="1" noTextEdit="1"/>
          </p:cNvSpPr>
          <p:nvPr>
            <p:ph type="sldImg"/>
          </p:nvPr>
        </p:nvSpPr>
        <p:spPr bwMode="auto">
          <a:xfrm>
            <a:off x="1184275" y="696913"/>
            <a:ext cx="4648200" cy="3486150"/>
          </a:xfrm>
          <a:noFill/>
          <a:ln>
            <a:solidFill>
              <a:srgbClr val="000000"/>
            </a:solidFill>
            <a:miter lim="800000"/>
            <a:headEnd/>
            <a:tailEnd/>
          </a:ln>
        </p:spPr>
      </p:sp>
      <p:sp>
        <p:nvSpPr>
          <p:cNvPr id="207874" name="Rectangle 3"/>
          <p:cNvSpPr>
            <a:spLocks noGrp="1" noChangeArrowheads="1"/>
          </p:cNvSpPr>
          <p:nvPr>
            <p:ph type="body" idx="1"/>
          </p:nvPr>
        </p:nvSpPr>
        <p:spPr bwMode="auto">
          <a:xfrm>
            <a:off x="787400" y="4416425"/>
            <a:ext cx="5511800" cy="4651375"/>
          </a:xfrm>
          <a:noFill/>
        </p:spPr>
        <p:txBody>
          <a:bodyPr wrap="square" lIns="91420" tIns="45710" rIns="91420" bIns="45710" numCol="1" anchor="t" anchorCtr="0" compatLnSpc="1">
            <a:prstTxWarp prst="textNoShape">
              <a:avLst/>
            </a:prstTxWarp>
          </a:bodyPr>
          <a:lstStyle/>
          <a:p>
            <a:pPr algn="just" eaLnBrk="1" hangingPunct="1">
              <a:spcBef>
                <a:spcPct val="20000"/>
              </a:spcBef>
            </a:pPr>
            <a:r>
              <a:rPr lang="en-US" sz="1100" smtClean="0"/>
              <a:t>It is in this background that we have finalised the CII theme for 2013-14 as “Accelerating Economic Growth through Innovation, Transformation, Inclusion and Governance”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1" name="Rectangle 2"/>
          <p:cNvSpPr>
            <a:spLocks noGrp="1" noRot="1" noChangeAspect="1" noChangeArrowheads="1" noTextEdit="1"/>
          </p:cNvSpPr>
          <p:nvPr>
            <p:ph type="sldImg"/>
          </p:nvPr>
        </p:nvSpPr>
        <p:spPr bwMode="auto">
          <a:xfrm>
            <a:off x="1184275" y="696913"/>
            <a:ext cx="4648200" cy="3486150"/>
          </a:xfrm>
          <a:noFill/>
          <a:ln>
            <a:solidFill>
              <a:srgbClr val="000000"/>
            </a:solidFill>
            <a:miter lim="800000"/>
            <a:headEnd/>
            <a:tailEnd/>
          </a:ln>
        </p:spPr>
      </p:sp>
      <p:sp>
        <p:nvSpPr>
          <p:cNvPr id="209922" name="Rectangle 3"/>
          <p:cNvSpPr>
            <a:spLocks noGrp="1" noChangeArrowheads="1"/>
          </p:cNvSpPr>
          <p:nvPr>
            <p:ph type="body" idx="1"/>
          </p:nvPr>
        </p:nvSpPr>
        <p:spPr bwMode="auto">
          <a:xfrm>
            <a:off x="787400" y="4416425"/>
            <a:ext cx="5511800" cy="4651375"/>
          </a:xfrm>
          <a:noFill/>
        </p:spPr>
        <p:txBody>
          <a:bodyPr wrap="square" lIns="91420" tIns="45710" rIns="91420" bIns="45710" numCol="1" anchor="t" anchorCtr="0" compatLnSpc="1">
            <a:prstTxWarp prst="textNoShape">
              <a:avLst/>
            </a:prstTxWarp>
          </a:bodyPr>
          <a:lstStyle/>
          <a:p>
            <a:pPr marL="114300" indent="-114300" algn="just">
              <a:buFontTx/>
              <a:buChar char="•"/>
            </a:pPr>
            <a:r>
              <a:rPr lang="en-AU" sz="1100" smtClean="0"/>
              <a:t>Under the CII theme we would focus on </a:t>
            </a:r>
          </a:p>
          <a:p>
            <a:pPr marL="742950" lvl="1" indent="-285750" algn="just">
              <a:buFont typeface="Wingdings" pitchFamily="2" charset="2"/>
              <a:buChar char="ü"/>
            </a:pPr>
            <a:r>
              <a:rPr lang="en-AU" sz="1100" smtClean="0"/>
              <a:t>Measures to accelerate economic growth</a:t>
            </a:r>
          </a:p>
          <a:p>
            <a:pPr marL="742950" lvl="1" indent="-285750" algn="just">
              <a:buFont typeface="Wingdings" pitchFamily="2" charset="2"/>
              <a:buChar char="ü"/>
            </a:pPr>
            <a:r>
              <a:rPr lang="en-AU" sz="1100" smtClean="0"/>
              <a:t>Four key enablers for Growth</a:t>
            </a:r>
          </a:p>
          <a:p>
            <a:pPr marL="1143000" lvl="2" indent="-228600" algn="just">
              <a:buFont typeface="Wingdings" pitchFamily="2" charset="2"/>
              <a:buChar char="Ø"/>
            </a:pPr>
            <a:r>
              <a:rPr lang="en-AU" sz="1100" smtClean="0"/>
              <a:t>Reforms and Governance </a:t>
            </a:r>
          </a:p>
          <a:p>
            <a:pPr marL="1143000" lvl="2" indent="-228600" algn="just">
              <a:buFont typeface="Wingdings" pitchFamily="2" charset="2"/>
              <a:buChar char="Ø"/>
            </a:pPr>
            <a:r>
              <a:rPr lang="en-AU" sz="1100" smtClean="0"/>
              <a:t>Inclusive Growth and Affirmative Action</a:t>
            </a:r>
          </a:p>
          <a:p>
            <a:pPr marL="1143000" lvl="2" indent="-228600" algn="just">
              <a:buFont typeface="Wingdings" pitchFamily="2" charset="2"/>
              <a:buChar char="Ø"/>
            </a:pPr>
            <a:r>
              <a:rPr lang="en-AU" sz="1100" smtClean="0"/>
              <a:t>Innovation, Entrepreneurship and Growth of MSMEs </a:t>
            </a:r>
          </a:p>
          <a:p>
            <a:pPr marL="1143000" lvl="2" indent="-228600" algn="just">
              <a:buFont typeface="Wingdings" pitchFamily="2" charset="2"/>
              <a:buChar char="Ø"/>
            </a:pPr>
            <a:r>
              <a:rPr lang="en-AU" sz="1100" smtClean="0"/>
              <a:t>Transformation of Sectors </a:t>
            </a:r>
          </a:p>
          <a:p>
            <a:pPr marL="742950" lvl="1" indent="-285750" algn="just">
              <a:buFont typeface="Wingdings" pitchFamily="2" charset="2"/>
              <a:buChar char="ü"/>
            </a:pPr>
            <a:r>
              <a:rPr lang="en-US" sz="1100" smtClean="0"/>
              <a:t>We will also continue our focus on global engagement and sustainability</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69" name="Rectangle 2"/>
          <p:cNvSpPr>
            <a:spLocks noGrp="1" noRot="1" noChangeAspect="1" noTextEdit="1"/>
          </p:cNvSpPr>
          <p:nvPr>
            <p:ph type="sldImg"/>
          </p:nvPr>
        </p:nvSpPr>
        <p:spPr bwMode="auto">
          <a:noFill/>
          <a:ln>
            <a:solidFill>
              <a:srgbClr val="000000"/>
            </a:solidFill>
            <a:miter lim="800000"/>
            <a:headEnd/>
            <a:tailEnd/>
          </a:ln>
        </p:spPr>
      </p:sp>
      <p:sp>
        <p:nvSpPr>
          <p:cNvPr id="211970" name="Rectangle 3"/>
          <p:cNvSpPr>
            <a:spLocks noGrp="1"/>
          </p:cNvSpPr>
          <p:nvPr>
            <p:ph type="body" idx="1"/>
          </p:nvPr>
        </p:nvSpPr>
        <p:spPr bwMode="auto">
          <a:noFill/>
        </p:spPr>
        <p:txBody>
          <a:bodyPr wrap="square" lIns="92930" tIns="46465" rIns="92930" bIns="46465" numCol="1" anchor="t" anchorCtr="0" compatLnSpc="1">
            <a:prstTxWarp prst="textNoShape">
              <a:avLst/>
            </a:prstTxWarp>
          </a:bodyPr>
          <a:lstStyle/>
          <a:p>
            <a:pPr marL="228600" indent="-228600" algn="just">
              <a:buFontTx/>
              <a:buChar char="•"/>
            </a:pPr>
            <a:r>
              <a:rPr lang="en-US" sz="1100" smtClean="0"/>
              <a:t>As I have highlighted in the earlier slides too, it is important to lift the economic growth to 8-9% at the earliest. </a:t>
            </a:r>
          </a:p>
          <a:p>
            <a:pPr marL="228600" indent="-228600" algn="just">
              <a:buFontTx/>
              <a:buChar char="•"/>
            </a:pPr>
            <a:r>
              <a:rPr lang="en-US" sz="1100" smtClean="0"/>
              <a:t>One crucial ingredient for growth is kick starting investment and consumption demand. The Reserve Bank of India also needs to work in tandem with the Government in boosting growth by easing interest rates by at least 100 bps in the current fiscal.</a:t>
            </a:r>
          </a:p>
          <a:p>
            <a:pPr marL="228600" indent="-228600" algn="just">
              <a:buFontTx/>
              <a:buChar char="•"/>
            </a:pPr>
            <a:r>
              <a:rPr lang="en-US" sz="1100" smtClean="0"/>
              <a:t>Reviving stalled projects is a critical precursor for facilitating higher overall investment. While infrastructure investment has gained significant momentum over the last few years, the deficit continues to remain large. The Cabinet Committee on Investment (CCI) should aim for making a repository of the top 50 stalled projects in terms of the investment incurred and go for their revival on a priority basis.</a:t>
            </a:r>
          </a:p>
          <a:p>
            <a:pPr marL="228600" indent="-228600" algn="just">
              <a:buFontTx/>
              <a:buChar char="•"/>
            </a:pPr>
            <a:r>
              <a:rPr lang="en-US" sz="1100" smtClean="0"/>
              <a:t>India ranks at a low 132 amongst 185 global economies in terms of ease of doing business. This needs to change, if India has to catapult itself to the high growth trajectory. Streamlining procedural reforms is the first step in this direction and is critical.</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7" name="Rectangle 2"/>
          <p:cNvSpPr>
            <a:spLocks noGrp="1" noRot="1" noChangeAspect="1" noTextEdit="1"/>
          </p:cNvSpPr>
          <p:nvPr>
            <p:ph type="sldImg"/>
          </p:nvPr>
        </p:nvSpPr>
        <p:spPr bwMode="auto">
          <a:noFill/>
          <a:ln>
            <a:solidFill>
              <a:srgbClr val="000000"/>
            </a:solidFill>
            <a:miter lim="800000"/>
            <a:headEnd/>
            <a:tailEnd/>
          </a:ln>
        </p:spPr>
      </p:sp>
      <p:sp>
        <p:nvSpPr>
          <p:cNvPr id="214018" name="Rectangle 3"/>
          <p:cNvSpPr>
            <a:spLocks noGrp="1"/>
          </p:cNvSpPr>
          <p:nvPr>
            <p:ph type="body" idx="1"/>
          </p:nvPr>
        </p:nvSpPr>
        <p:spPr bwMode="auto">
          <a:noFill/>
        </p:spPr>
        <p:txBody>
          <a:bodyPr wrap="square" lIns="92930" tIns="46465" rIns="92930" bIns="46465" numCol="1" anchor="t" anchorCtr="0" compatLnSpc="1">
            <a:prstTxWarp prst="textNoShape">
              <a:avLst/>
            </a:prstTxWarp>
          </a:bodyPr>
          <a:lstStyle/>
          <a:p>
            <a:pPr marL="228600" indent="-228600" algn="just">
              <a:buFontTx/>
              <a:buChar char="•"/>
            </a:pPr>
            <a:r>
              <a:rPr lang="en-US" sz="1100" smtClean="0"/>
              <a:t>There needs to be a special emphasis on increasing investor confidence so as to increase investments. For this, the momentum behind the recent government efforts on fiscal consolidation and economic reforms should continue.  </a:t>
            </a:r>
          </a:p>
          <a:p>
            <a:pPr marL="228600" indent="-228600" algn="just">
              <a:buFontTx/>
              <a:buChar char="•"/>
            </a:pPr>
            <a:r>
              <a:rPr lang="en-US" sz="1100" smtClean="0"/>
              <a:t>While the government has recently opened up several new sectors to FDI, some crucial sectors such as Banking, Insurance still need to be opened up. FDI is the most stable form of capital flows and is required for financing our current account deficit. </a:t>
            </a:r>
          </a:p>
          <a:p>
            <a:pPr marL="228600" indent="-228600" algn="just">
              <a:buFontTx/>
              <a:buChar char="•"/>
            </a:pPr>
            <a:r>
              <a:rPr lang="en-US" sz="1100" smtClean="0"/>
              <a:t>Entrepreneurship needs to be encouraged and an ecosystem that facilitates more start-ups should be created. </a:t>
            </a:r>
          </a:p>
          <a:p>
            <a:pPr marL="228600" indent="-228600" algn="just">
              <a:buFontTx/>
              <a:buChar char="•"/>
            </a:pPr>
            <a:r>
              <a:rPr lang="en-US" sz="1100" smtClean="0"/>
              <a:t>Finally, India will also have to address the critical issues of creating jobs and preparing its youth to participate in its economic growth.</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5" name="Rectangle 2"/>
          <p:cNvSpPr>
            <a:spLocks noGrp="1" noRot="1" noChangeAspect="1" noChangeArrowheads="1" noTextEdit="1"/>
          </p:cNvSpPr>
          <p:nvPr>
            <p:ph type="sldImg"/>
          </p:nvPr>
        </p:nvSpPr>
        <p:spPr bwMode="auto">
          <a:xfrm>
            <a:off x="1184275" y="696913"/>
            <a:ext cx="4648200" cy="3486150"/>
          </a:xfrm>
          <a:noFill/>
          <a:ln>
            <a:solidFill>
              <a:srgbClr val="000000"/>
            </a:solidFill>
            <a:miter lim="800000"/>
            <a:headEnd/>
            <a:tailEnd/>
          </a:ln>
        </p:spPr>
      </p:sp>
      <p:sp>
        <p:nvSpPr>
          <p:cNvPr id="216066" name="Rectangle 3"/>
          <p:cNvSpPr>
            <a:spLocks noGrp="1" noChangeArrowheads="1"/>
          </p:cNvSpPr>
          <p:nvPr>
            <p:ph type="body" idx="1"/>
          </p:nvPr>
        </p:nvSpPr>
        <p:spPr bwMode="auto">
          <a:xfrm>
            <a:off x="787400" y="4416425"/>
            <a:ext cx="5511800" cy="4651375"/>
          </a:xfrm>
          <a:noFill/>
        </p:spPr>
        <p:txBody>
          <a:bodyPr wrap="square" lIns="91420" tIns="45710" rIns="91420" bIns="45710" numCol="1" anchor="t" anchorCtr="0" compatLnSpc="1">
            <a:prstTxWarp prst="textNoShape">
              <a:avLst/>
            </a:prstTxWarp>
          </a:bodyPr>
          <a:lstStyle/>
          <a:p>
            <a:pPr marL="231775" indent="-231775" algn="just">
              <a:buFontTx/>
              <a:buChar char="•"/>
            </a:pPr>
            <a:r>
              <a:rPr lang="en-US" sz="1100" smtClean="0"/>
              <a:t>On the taxation front, there is a need for several key reforms starting with the implementation of GST. CII intends to work closely with the Empowered Committee of State Finance Ministers on this important issue.</a:t>
            </a:r>
          </a:p>
          <a:p>
            <a:pPr marL="231775" indent="-231775" algn="just">
              <a:buFontTx/>
              <a:buChar char="•"/>
            </a:pPr>
            <a:r>
              <a:rPr lang="en-US" sz="1100" smtClean="0"/>
              <a:t>We at CII are also hoping that the amended Constitutional Bill will be placed in the Parliament in the Monsoon Session 2013 after receipt of the recommendations of the Parliamentary Standing Committee on Finance. </a:t>
            </a:r>
          </a:p>
          <a:p>
            <a:pPr marL="231775" indent="-231775" algn="just">
              <a:buFontTx/>
              <a:buChar char="•"/>
            </a:pPr>
            <a:r>
              <a:rPr lang="en-US" sz="1100" smtClean="0"/>
              <a:t>In addition, we will also continue with our advocacy efforts on Direct Tax Code.</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3" name="Rectangle 2"/>
          <p:cNvSpPr>
            <a:spLocks noGrp="1" noRot="1" noChangeAspect="1" noChangeArrowheads="1" noTextEdit="1"/>
          </p:cNvSpPr>
          <p:nvPr>
            <p:ph type="sldImg"/>
          </p:nvPr>
        </p:nvSpPr>
        <p:spPr bwMode="auto">
          <a:xfrm>
            <a:off x="1184275" y="696913"/>
            <a:ext cx="4648200" cy="3486150"/>
          </a:xfrm>
          <a:noFill/>
          <a:ln>
            <a:solidFill>
              <a:srgbClr val="000000"/>
            </a:solidFill>
            <a:miter lim="800000"/>
            <a:headEnd/>
            <a:tailEnd/>
          </a:ln>
        </p:spPr>
      </p:sp>
      <p:sp>
        <p:nvSpPr>
          <p:cNvPr id="218114" name="Rectangle 3"/>
          <p:cNvSpPr>
            <a:spLocks noGrp="1" noChangeArrowheads="1"/>
          </p:cNvSpPr>
          <p:nvPr>
            <p:ph type="body" idx="1"/>
          </p:nvPr>
        </p:nvSpPr>
        <p:spPr bwMode="auto">
          <a:xfrm>
            <a:off x="787400" y="4416425"/>
            <a:ext cx="5511800" cy="4651375"/>
          </a:xfrm>
          <a:noFill/>
        </p:spPr>
        <p:txBody>
          <a:bodyPr wrap="square" lIns="91420" tIns="45710" rIns="91420" bIns="45710" numCol="1" anchor="t" anchorCtr="0" compatLnSpc="1">
            <a:prstTxWarp prst="textNoShape">
              <a:avLst/>
            </a:prstTxWarp>
          </a:bodyPr>
          <a:lstStyle/>
          <a:p>
            <a:pPr marL="231775" indent="-231775" algn="just">
              <a:buFontTx/>
              <a:buChar char="•"/>
            </a:pPr>
            <a:r>
              <a:rPr lang="en-US" sz="1100" smtClean="0"/>
              <a:t>Some of the major reforms lie in the domain of the States. These second generation reforms are pivotal for revival of growth.</a:t>
            </a:r>
          </a:p>
          <a:p>
            <a:pPr marL="231775" indent="-231775" algn="just">
              <a:buFontTx/>
              <a:buChar char="•"/>
            </a:pPr>
            <a:r>
              <a:rPr lang="en-US" sz="1100" smtClean="0"/>
              <a:t>Some of the major State level reforms that CII will advocate are related to Agriculture, Power, Land acquisition and doing business reforms related to procedural issues and clearance issues faced in setting up new businesses.</a:t>
            </a:r>
          </a:p>
          <a:p>
            <a:pPr marL="231775" indent="-231775" algn="just">
              <a:buFontTx/>
              <a:buChar char="•"/>
            </a:pPr>
            <a:r>
              <a:rPr lang="en-US" sz="1100" smtClean="0"/>
              <a:t>We would continue our dialogue with the state governments on distribution reforms with a focus on Public Private Partnership models and reduction in Aggregate Technical &amp; Commercial Losses</a:t>
            </a:r>
          </a:p>
          <a:p>
            <a:pPr marL="231775" indent="-231775" algn="just">
              <a:buFontTx/>
              <a:buChar char="•"/>
            </a:pPr>
            <a:r>
              <a:rPr lang="en-US" sz="1100" smtClean="0"/>
              <a:t>In the area of Agriculture, it is critical to incentivise the implementation of the Model APMC Act by denotifying fruits, vegetables and other perishables from the APMC list. I will discuss this in more detail when I talk about the issues in this sector. </a:t>
            </a:r>
          </a:p>
          <a:p>
            <a:pPr marL="231775" indent="-231775" algn="just">
              <a:buFontTx/>
              <a:buChar char="•"/>
            </a:pPr>
            <a:r>
              <a:rPr lang="en-US" sz="1100" smtClean="0"/>
              <a:t>States must also facilitate reforms on land such as long term land leasing of agricultural land for cultivation with farmers still retaining their ownership rights. </a:t>
            </a:r>
          </a:p>
          <a:p>
            <a:pPr marL="231775" indent="-231775" algn="just">
              <a:buFontTx/>
              <a:buChar char="•"/>
            </a:pPr>
            <a:r>
              <a:rPr lang="en-US" sz="1100" smtClean="0"/>
              <a:t>As I mentioned earlier, an important area of reform is GST. It is very important for all States to work towards early implementation of GST. </a:t>
            </a:r>
          </a:p>
          <a:p>
            <a:pPr marL="231775" indent="-231775" algn="just">
              <a:buFontTx/>
              <a:buChar char="•"/>
            </a:pPr>
            <a:r>
              <a:rPr lang="en-US" sz="1100" smtClean="0"/>
              <a:t>Another major issue faced at states’ level are related to approvals and clearances. Procedural reforms therefore become imperative to make it easier to do business in the states.</a:t>
            </a:r>
          </a:p>
          <a:p>
            <a:pPr marL="231775" indent="-231775" algn="just">
              <a:buFontTx/>
              <a:buChar char="•"/>
            </a:pPr>
            <a:r>
              <a:rPr lang="en-US" sz="1100" smtClean="0"/>
              <a:t>CII will therefore set up a Central Task Force to monitor State level Reforms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1" name="Rectangle 2"/>
          <p:cNvSpPr>
            <a:spLocks noGrp="1" noRot="1" noChangeAspect="1" noChangeArrowheads="1" noTextEdit="1"/>
          </p:cNvSpPr>
          <p:nvPr>
            <p:ph type="sldImg"/>
          </p:nvPr>
        </p:nvSpPr>
        <p:spPr bwMode="auto">
          <a:xfrm>
            <a:off x="1184275" y="696913"/>
            <a:ext cx="4648200" cy="3486150"/>
          </a:xfrm>
          <a:noFill/>
          <a:ln>
            <a:solidFill>
              <a:srgbClr val="000000"/>
            </a:solidFill>
            <a:miter lim="800000"/>
            <a:headEnd/>
            <a:tailEnd/>
          </a:ln>
        </p:spPr>
      </p:sp>
      <p:sp>
        <p:nvSpPr>
          <p:cNvPr id="220162" name="Rectangle 3"/>
          <p:cNvSpPr>
            <a:spLocks noGrp="1" noChangeArrowheads="1"/>
          </p:cNvSpPr>
          <p:nvPr>
            <p:ph type="body" idx="1"/>
          </p:nvPr>
        </p:nvSpPr>
        <p:spPr bwMode="auto">
          <a:xfrm>
            <a:off x="787400" y="4416425"/>
            <a:ext cx="5511800" cy="4651375"/>
          </a:xfrm>
          <a:noFill/>
        </p:spPr>
        <p:txBody>
          <a:bodyPr wrap="square" lIns="91420" tIns="45710" rIns="91420" bIns="45710" numCol="1" anchor="t" anchorCtr="0" compatLnSpc="1">
            <a:prstTxWarp prst="textNoShape">
              <a:avLst/>
            </a:prstTxWarp>
          </a:bodyPr>
          <a:lstStyle/>
          <a:p>
            <a:pPr marL="231775" indent="-231775" algn="just">
              <a:buFontTx/>
              <a:buChar char="•"/>
            </a:pPr>
            <a:r>
              <a:rPr lang="en-US" sz="1100" smtClean="0"/>
              <a:t>We have experienced in the recent past a slow down in legislative actions and executive decisions. This has also led to delays in project implementation which not only brings in investments into the economy but also creates demand for several products. For instance, implementing infrastructure projects in general could create demand for more than 100 plus industries. </a:t>
            </a:r>
          </a:p>
          <a:p>
            <a:pPr marL="231775" indent="-231775" algn="just">
              <a:buFontTx/>
              <a:buChar char="•"/>
            </a:pPr>
            <a:r>
              <a:rPr lang="en-US" sz="1100" smtClean="0"/>
              <a:t>Hence, the CII agenda for action this year will focus on some of the major areas of governance that would develop future decision making capacities, enable efficient functioning of markets especially in the resources sector and bring in efficacy of public expenditure.</a:t>
            </a:r>
          </a:p>
          <a:p>
            <a:pPr marL="231775" indent="-231775" algn="just">
              <a:buFontTx/>
              <a:buChar char="•"/>
            </a:pPr>
            <a:r>
              <a:rPr lang="en-US" sz="1100" smtClean="0"/>
              <a:t>CII has released its report on suggested electoral reforms. There is a need to implement and enforce immediately the recommendations of the Election Commission, Law Commission and judiciary in respect of candidate’s disqualifications at entry threshold. The government would do well to encourage serious candidates, fast track legal proceedings, revise asset disclosure norms, impose democracy cess for funding political parties, incentivize political funds, revise election expenditure limit, ensure transparency of accounts and hold elections simultaneously for both Parliament and State Assemblies.</a:t>
            </a:r>
          </a:p>
          <a:p>
            <a:pPr marL="231775" indent="-231775" algn="just">
              <a:buFontTx/>
              <a:buChar char="•"/>
            </a:pPr>
            <a:r>
              <a:rPr lang="en-US" sz="1100" smtClean="0"/>
              <a:t>Resources are scare and efficient allocation of resources is an absolute necessity. Hence having a regulatory structure for critical resources sectors would help with respect to pricing, allocation, licensing and tariffs.</a:t>
            </a:r>
          </a:p>
          <a:p>
            <a:pPr marL="231775" indent="-231775" algn="just">
              <a:buFontTx/>
              <a:buChar char="•"/>
            </a:pPr>
            <a:r>
              <a:rPr lang="en-US" sz="1100" smtClean="0"/>
              <a:t>CII will advocate for setting up of independent regulatory authorities in sector such as Coal, real estate, health etc. CII was happy to note the announcement of setting up of an independent regulatory authority for the Road sector in this year’s budget.</a:t>
            </a:r>
          </a:p>
          <a:p>
            <a:pPr marL="231775" indent="-231775" algn="just">
              <a:buFontTx/>
              <a:buChar char="•"/>
            </a:pPr>
            <a:r>
              <a:rPr lang="en-US" sz="1100" smtClean="0"/>
              <a:t>There is also a need to improve the mechanism of Centre-State discussions.</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09" name="Rectangle 2"/>
          <p:cNvSpPr>
            <a:spLocks noGrp="1" noRot="1" noChangeAspect="1" noChangeArrowheads="1" noTextEdit="1"/>
          </p:cNvSpPr>
          <p:nvPr>
            <p:ph type="sldImg"/>
          </p:nvPr>
        </p:nvSpPr>
        <p:spPr bwMode="auto">
          <a:xfrm>
            <a:off x="1184275" y="696913"/>
            <a:ext cx="4648200" cy="3486150"/>
          </a:xfrm>
          <a:noFill/>
          <a:ln>
            <a:solidFill>
              <a:srgbClr val="000000"/>
            </a:solidFill>
            <a:miter lim="800000"/>
            <a:headEnd/>
            <a:tailEnd/>
          </a:ln>
        </p:spPr>
      </p:sp>
      <p:sp>
        <p:nvSpPr>
          <p:cNvPr id="222210" name="Rectangle 3"/>
          <p:cNvSpPr>
            <a:spLocks noGrp="1" noChangeArrowheads="1"/>
          </p:cNvSpPr>
          <p:nvPr>
            <p:ph type="body" idx="1"/>
          </p:nvPr>
        </p:nvSpPr>
        <p:spPr bwMode="auto">
          <a:xfrm>
            <a:off x="787400" y="4416425"/>
            <a:ext cx="5511800" cy="4651375"/>
          </a:xfrm>
          <a:noFill/>
        </p:spPr>
        <p:txBody>
          <a:bodyPr wrap="square" lIns="91420" tIns="45710" rIns="91420" bIns="45710" numCol="1" anchor="t" anchorCtr="0" compatLnSpc="1">
            <a:prstTxWarp prst="textNoShape">
              <a:avLst/>
            </a:prstTxWarp>
          </a:bodyPr>
          <a:lstStyle/>
          <a:p>
            <a:pPr marL="231775" indent="-231775" algn="just">
              <a:buFontTx/>
              <a:buChar char="•"/>
            </a:pPr>
            <a:r>
              <a:rPr lang="en-US" sz="1100" smtClean="0"/>
              <a:t>The manufacturing sector has been witnessing slow and declining growth. The cumulative growth between April 2012-January 2013 stood at 1.0% marking the sluggish growth momentum in the industry. The contraction in investment has impacted  capacity creation in this sector </a:t>
            </a:r>
          </a:p>
          <a:p>
            <a:pPr marL="231775" indent="-231775" algn="just">
              <a:buFontTx/>
              <a:buChar char="•"/>
            </a:pPr>
            <a:r>
              <a:rPr lang="en-US" sz="1100" smtClean="0"/>
              <a:t>With changing global realities and rising uncertainties, the manufacturing sector will need to be the key driver of employment creation over the next decade, in contrast to current employment of only 12% of India’s working population. </a:t>
            </a:r>
          </a:p>
          <a:p>
            <a:pPr marL="231775" indent="-231775" algn="just">
              <a:buFontTx/>
              <a:buChar char="•"/>
            </a:pPr>
            <a:r>
              <a:rPr lang="en-US" sz="1100" smtClean="0"/>
              <a:t>It is clear that for the sector to regain its growth trajectory and become the engine for economic growth the reforms such as National Manufacturing Policy , aligning National and State manufacturing needs, simplifying business regulations, etc. need to be pushed and implemented without delay.</a:t>
            </a:r>
          </a:p>
          <a:p>
            <a:pPr marL="231775" indent="-231775" algn="just">
              <a:buFontTx/>
              <a:buChar char="•"/>
            </a:pPr>
            <a:r>
              <a:rPr lang="en-US" sz="1100" smtClean="0"/>
              <a:t>There is a need to ensure stakeholder convergence on two critical legislations, as the Land Acquisition and Rehabilitation and Resettlement Bill and the Mining and Minerals Development Regulation Amendment Act.</a:t>
            </a:r>
          </a:p>
          <a:p>
            <a:pPr marL="231775" indent="-231775" algn="just">
              <a:buFontTx/>
              <a:buChar char="•"/>
            </a:pPr>
            <a:r>
              <a:rPr lang="en-US" sz="1100" smtClean="0"/>
              <a:t>I would once again like to reiterate that the business regulatory framework needs to be streamlined to simplify the regulatory system, ensure fair competition among players and reduce the cost of compliance of doing business in the country. </a:t>
            </a:r>
          </a:p>
          <a:p>
            <a:pPr marL="231775" indent="-231775" algn="just">
              <a:buFontTx/>
              <a:buChar char="•"/>
            </a:pPr>
            <a:r>
              <a:rPr lang="en-US" sz="1100" smtClean="0"/>
              <a:t>Finally, the simplification of labour laws to facilitate industrial restructuring and rationalization of Inspections will also strengthen the growth momentum in this sector.</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7" name="Rectangle 2"/>
          <p:cNvSpPr>
            <a:spLocks noGrp="1" noRot="1" noChangeAspect="1" noChangeArrowheads="1" noTextEdit="1"/>
          </p:cNvSpPr>
          <p:nvPr>
            <p:ph type="sldImg"/>
          </p:nvPr>
        </p:nvSpPr>
        <p:spPr bwMode="auto">
          <a:xfrm>
            <a:off x="1184275" y="696913"/>
            <a:ext cx="4648200" cy="3486150"/>
          </a:xfrm>
          <a:noFill/>
          <a:ln>
            <a:solidFill>
              <a:srgbClr val="000000"/>
            </a:solidFill>
            <a:miter lim="800000"/>
            <a:headEnd/>
            <a:tailEnd/>
          </a:ln>
        </p:spPr>
      </p:sp>
      <p:sp>
        <p:nvSpPr>
          <p:cNvPr id="224258" name="Rectangle 3"/>
          <p:cNvSpPr>
            <a:spLocks noGrp="1" noChangeArrowheads="1"/>
          </p:cNvSpPr>
          <p:nvPr>
            <p:ph type="body" idx="1"/>
          </p:nvPr>
        </p:nvSpPr>
        <p:spPr bwMode="auto">
          <a:xfrm>
            <a:off x="787400" y="4416425"/>
            <a:ext cx="5511800" cy="4651375"/>
          </a:xfrm>
          <a:noFill/>
        </p:spPr>
        <p:txBody>
          <a:bodyPr wrap="square" lIns="90542" tIns="45270" rIns="90542" bIns="45270" numCol="1" anchor="t" anchorCtr="0" compatLnSpc="1">
            <a:prstTxWarp prst="textNoShape">
              <a:avLst/>
            </a:prstTxWarp>
          </a:bodyPr>
          <a:lstStyle/>
          <a:p>
            <a:pPr marL="231775" indent="-231775" algn="just">
              <a:buFontTx/>
              <a:buChar char="•"/>
            </a:pPr>
            <a:r>
              <a:rPr lang="en-US" sz="1100" smtClean="0"/>
              <a:t>In the coming year, </a:t>
            </a:r>
            <a:r>
              <a:rPr lang="en-AU" sz="1100" smtClean="0"/>
              <a:t>CII will work towards aligning the National and State priorities in manufacturing and creating awareness of the key policy interventions made in the National Manufacturing Policy. CII will work closely with government especially in the resource endowed states to establish new NIMZs. </a:t>
            </a:r>
          </a:p>
          <a:p>
            <a:pPr marL="231775" indent="-231775" algn="just">
              <a:buFontTx/>
              <a:buChar char="•"/>
            </a:pPr>
            <a:r>
              <a:rPr lang="en-AU" sz="1100" smtClean="0"/>
              <a:t>CII will work closely with various government departments to ensure speedy approvals and clearances for large scale manufacturing projects. It is important for these projects to be implemented urgently to revive investment cycle. Here, I would like to suggest that the Cabinet Committee on Investments (CCI) could also consider reviewing projects below Rs 1000 Crores as well to boost investment and growth.</a:t>
            </a:r>
          </a:p>
          <a:p>
            <a:pPr marL="231775" indent="-231775" algn="just">
              <a:buFontTx/>
              <a:buChar char="•"/>
            </a:pPr>
            <a:r>
              <a:rPr lang="en-AU" sz="1100" smtClean="0"/>
              <a:t>I propose to create a Task Force that will make recommendations for simplifying the regulations. These steps would also aim to improve India’s global position and overall ranking in terms of World Bank’s ‘Ease of Doing Business’ ranking. </a:t>
            </a:r>
            <a:endParaRPr lang="en-US" sz="1100" smtClean="0"/>
          </a:p>
          <a:p>
            <a:pPr marL="231775" indent="-231775" algn="just">
              <a:buFontTx/>
              <a:buChar char="•"/>
            </a:pPr>
            <a:r>
              <a:rPr lang="en-US" sz="1100" smtClean="0"/>
              <a:t>Value-addition and depth is another important aspect that needs to be focused on. I would like to focus on key sectors such as electronics, chemicals etc as mentioned in the 12th Plan document. </a:t>
            </a:r>
          </a:p>
          <a:p>
            <a:pPr marL="231775" indent="-231775" algn="just">
              <a:buFontTx/>
              <a:buChar char="•"/>
            </a:pPr>
            <a:r>
              <a:rPr lang="en-US" sz="1100" smtClean="0"/>
              <a:t>For manufacturing growth, it is essential to have an ecosystem for R&amp;D and innovation. Academic institutes play an important role in R&amp;D and innovation. CII will work towards creating these linkages. These linkages would also help in attracting the right talent for manufacturing sector; which does not seems to be an attractive career option today.</a:t>
            </a:r>
          </a:p>
          <a:p>
            <a:pPr marL="231775" indent="-231775" algn="just">
              <a:buFontTx/>
              <a:buChar char="•"/>
            </a:pPr>
            <a:r>
              <a:rPr lang="en-US" sz="1100" smtClean="0"/>
              <a:t>FTAs is an important aspect in Indian trade but it is important to asses its impact on the domestic industry keeping in mind the actual intent of these FTAs. I would therefore like to propose a review mechanism to be created to review the existing FTA’s. This will be essential to asses the impact on domestic industry and suggest recommendations for amendments, wherever required.</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5" name="Rectangle 2"/>
          <p:cNvSpPr>
            <a:spLocks noGrp="1" noRot="1" noChangeAspect="1" noChangeArrowheads="1" noTextEdit="1"/>
          </p:cNvSpPr>
          <p:nvPr>
            <p:ph type="sldImg"/>
          </p:nvPr>
        </p:nvSpPr>
        <p:spPr bwMode="auto">
          <a:xfrm>
            <a:off x="1184275" y="696913"/>
            <a:ext cx="4648200" cy="3486150"/>
          </a:xfrm>
          <a:noFill/>
          <a:ln>
            <a:solidFill>
              <a:srgbClr val="000000"/>
            </a:solidFill>
            <a:miter lim="800000"/>
            <a:headEnd/>
            <a:tailEnd/>
          </a:ln>
        </p:spPr>
      </p:sp>
      <p:sp>
        <p:nvSpPr>
          <p:cNvPr id="226306" name="Rectangle 3"/>
          <p:cNvSpPr>
            <a:spLocks noGrp="1" noChangeArrowheads="1"/>
          </p:cNvSpPr>
          <p:nvPr>
            <p:ph type="body" idx="1"/>
          </p:nvPr>
        </p:nvSpPr>
        <p:spPr bwMode="auto">
          <a:xfrm>
            <a:off x="787400" y="4414838"/>
            <a:ext cx="5511800" cy="4651375"/>
          </a:xfrm>
          <a:noFill/>
        </p:spPr>
        <p:txBody>
          <a:bodyPr wrap="square" lIns="91405" tIns="45702" rIns="91405" bIns="45702" numCol="1" anchor="t" anchorCtr="0" compatLnSpc="1">
            <a:prstTxWarp prst="textNoShape">
              <a:avLst/>
            </a:prstTxWarp>
          </a:bodyPr>
          <a:lstStyle/>
          <a:p>
            <a:pPr marL="228600" indent="-228600" algn="just">
              <a:buFontTx/>
              <a:buChar char="•"/>
            </a:pPr>
            <a:r>
              <a:rPr lang="en-US" sz="1100" smtClean="0"/>
              <a:t>As articulated in the 12</a:t>
            </a:r>
            <a:r>
              <a:rPr lang="en-US" sz="1100" baseline="30000" smtClean="0"/>
              <a:t>th</a:t>
            </a:r>
            <a:r>
              <a:rPr lang="en-US" sz="1100" smtClean="0"/>
              <a:t> Five Year Plan, mechanization will play a very important role in ensuring increase in farm productivity, and accelerating agricultural growth. </a:t>
            </a:r>
          </a:p>
          <a:p>
            <a:pPr marL="228600" indent="-228600" algn="just">
              <a:buFontTx/>
              <a:buChar char="•"/>
            </a:pPr>
            <a:r>
              <a:rPr lang="en-US" sz="1100" smtClean="0"/>
              <a:t>The approach will be to ensure appropriate mechanization that increases farm productivity, brings in savings on agri inputs (seeds, fertilizers, &amp; labor). </a:t>
            </a:r>
          </a:p>
          <a:p>
            <a:pPr marL="228600" indent="-228600" algn="just">
              <a:buFontTx/>
              <a:buChar char="•"/>
            </a:pPr>
            <a:r>
              <a:rPr lang="en-US" sz="1100" smtClean="0"/>
              <a:t>Custom hiring and adaptability to local needs is therefore imperative to overcome the challenge of shrinking farm sizes</a:t>
            </a:r>
          </a:p>
          <a:p>
            <a:pPr marL="228600" indent="-228600" algn="just">
              <a:buFontTx/>
              <a:buChar char="•"/>
            </a:pPr>
            <a:r>
              <a:rPr lang="en-US" sz="1100" smtClean="0"/>
              <a:t>Given the food security complex in India, it is important to ensure that the country moves onto a better food grain management platform, giving the private sector an equal opportunity. Hence, the role of the private sector in procurement, storage &amp; distribution of grains assumes significance.</a:t>
            </a:r>
          </a:p>
          <a:p>
            <a:pPr marL="228600" indent="-228600" algn="just">
              <a:buFontTx/>
              <a:buChar char="•"/>
            </a:pPr>
            <a:r>
              <a:rPr lang="en-US" sz="1100" smtClean="0"/>
              <a:t>To be able to take this agenda forward, it will be important to create a continuing policy dialogue between the private players &amp; the government to better understand the issues and together address the challenges in terms of rising food subsidy bill, &amp; ensuring food security of the masses.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noTextEdi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843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ADA2810-EE6C-4E25-87B9-5BEF3D96C453}" type="slidenum">
              <a:rPr lang="en-IN"/>
              <a:pPr fontAlgn="base">
                <a:spcBef>
                  <a:spcPct val="0"/>
                </a:spcBef>
                <a:spcAft>
                  <a:spcPct val="0"/>
                </a:spcAft>
                <a:defRPr/>
              </a:pPr>
              <a:t>2</a:t>
            </a:fld>
            <a:endParaRPr lang="en-IN"/>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3" name="Rectangle 2"/>
          <p:cNvSpPr>
            <a:spLocks noGrp="1" noRot="1" noChangeAspect="1" noChangeArrowheads="1" noTextEdit="1"/>
          </p:cNvSpPr>
          <p:nvPr>
            <p:ph type="sldImg"/>
          </p:nvPr>
        </p:nvSpPr>
        <p:spPr bwMode="auto">
          <a:xfrm>
            <a:off x="1184275" y="696913"/>
            <a:ext cx="4648200" cy="3486150"/>
          </a:xfrm>
          <a:noFill/>
          <a:ln>
            <a:solidFill>
              <a:srgbClr val="000000"/>
            </a:solidFill>
            <a:miter lim="800000"/>
            <a:headEnd/>
            <a:tailEnd/>
          </a:ln>
        </p:spPr>
      </p:sp>
      <p:sp>
        <p:nvSpPr>
          <p:cNvPr id="228354" name="Rectangle 3"/>
          <p:cNvSpPr>
            <a:spLocks noGrp="1" noChangeArrowheads="1"/>
          </p:cNvSpPr>
          <p:nvPr>
            <p:ph type="body" idx="1"/>
          </p:nvPr>
        </p:nvSpPr>
        <p:spPr bwMode="auto">
          <a:xfrm>
            <a:off x="787400" y="4414838"/>
            <a:ext cx="5511800" cy="4651375"/>
          </a:xfrm>
          <a:noFill/>
        </p:spPr>
        <p:txBody>
          <a:bodyPr wrap="square" lIns="91400" tIns="45699" rIns="91400" bIns="45699" numCol="1" anchor="t" anchorCtr="0" compatLnSpc="1">
            <a:prstTxWarp prst="textNoShape">
              <a:avLst/>
            </a:prstTxWarp>
          </a:bodyPr>
          <a:lstStyle/>
          <a:p>
            <a:pPr marL="228600" indent="-228600" algn="just">
              <a:lnSpc>
                <a:spcPct val="90000"/>
              </a:lnSpc>
              <a:buFontTx/>
              <a:buChar char="•"/>
            </a:pPr>
            <a:r>
              <a:rPr lang="en-US" sz="1100" smtClean="0"/>
              <a:t>While PPP in the infrastructure sector has been a success story, there is an overarching feeling now that PPP is at crossroads with partnership being replaced by adversarial stance. CII has therefore made several recommendations in this regard especially for setting up an independent PPP Commission which has authority and jurisdiction to renegotiate the terms of the contract in the best interests of country.</a:t>
            </a:r>
          </a:p>
          <a:p>
            <a:pPr marL="228600" indent="-228600" algn="just">
              <a:lnSpc>
                <a:spcPct val="90000"/>
              </a:lnSpc>
              <a:buFontTx/>
              <a:buChar char="•"/>
            </a:pPr>
            <a:r>
              <a:rPr lang="en-US" sz="1100" smtClean="0"/>
              <a:t>Funding constraints are also impeding growth in the sector. It is critical to ensure that developers have access to low cost funding.</a:t>
            </a:r>
          </a:p>
          <a:p>
            <a:pPr marL="228600" indent="-228600" algn="just">
              <a:lnSpc>
                <a:spcPct val="90000"/>
              </a:lnSpc>
              <a:buFontTx/>
              <a:buChar char="•"/>
            </a:pPr>
            <a:r>
              <a:rPr lang="en-US" sz="1100" smtClean="0"/>
              <a:t>There is also a need to look at land acquisition, environmental and dispute resolution issues. </a:t>
            </a:r>
          </a:p>
          <a:p>
            <a:pPr marL="228600" indent="-228600" algn="just">
              <a:lnSpc>
                <a:spcPct val="90000"/>
              </a:lnSpc>
              <a:buFontTx/>
              <a:buChar char="•"/>
            </a:pPr>
            <a:r>
              <a:rPr lang="en-US" sz="1100" smtClean="0"/>
              <a:t>The Power sector has over the last few years been facing challenges on various fronts, the most critical one being acute fuel shortages which has led to the creation of stranded assets. The sector is also facing financing constraints as banks have reached their exposure limits. </a:t>
            </a:r>
          </a:p>
          <a:p>
            <a:pPr marL="228600" indent="-228600" algn="just">
              <a:lnSpc>
                <a:spcPct val="90000"/>
              </a:lnSpc>
              <a:buFontTx/>
              <a:buChar char="•"/>
            </a:pPr>
            <a:r>
              <a:rPr lang="en-US" sz="1100" smtClean="0"/>
              <a:t>Similarly, in the hydrocarbons space, the oil and gas exploration activity has slowed down considerably. This in conjunction with the coal shortages has led to increased reliance on imports to meet our energy needs and has adverse implications for energy security. </a:t>
            </a:r>
          </a:p>
          <a:p>
            <a:pPr marL="228600" indent="-228600" algn="just">
              <a:lnSpc>
                <a:spcPct val="90000"/>
              </a:lnSpc>
              <a:buFontTx/>
              <a:buChar char="•"/>
            </a:pPr>
            <a:r>
              <a:rPr lang="en-US" sz="1100" smtClean="0"/>
              <a:t>It is critical to take measures to accelerate oil and gas exploration in the country and provide Infrastructure status to this key sector. </a:t>
            </a:r>
          </a:p>
          <a:p>
            <a:pPr marL="228600" indent="-228600" algn="just">
              <a:lnSpc>
                <a:spcPct val="90000"/>
              </a:lnSpc>
              <a:buFontTx/>
              <a:buChar char="•"/>
            </a:pPr>
            <a:r>
              <a:rPr lang="en-US" sz="1100" smtClean="0"/>
              <a:t>CII has already constituted a Task Force on Infrastructure Monitoring &amp; Advocacy to monitor the implementation of projects of national importance. </a:t>
            </a:r>
          </a:p>
          <a:p>
            <a:pPr marL="228600" indent="-228600" algn="just">
              <a:lnSpc>
                <a:spcPct val="90000"/>
              </a:lnSpc>
              <a:buFontTx/>
              <a:buChar char="•"/>
            </a:pPr>
            <a:r>
              <a:rPr lang="en-US" sz="1100" smtClean="0"/>
              <a:t>CII has advocated for the creation of a new Regulatory Architecture to enable </a:t>
            </a:r>
            <a:r>
              <a:rPr lang="en-US" sz="1100" i="1" smtClean="0"/>
              <a:t>"true”</a:t>
            </a:r>
            <a:r>
              <a:rPr lang="en-US" sz="1100" smtClean="0"/>
              <a:t> independence of functioning of sectoral regulators.</a:t>
            </a:r>
          </a:p>
          <a:p>
            <a:pPr marL="228600" indent="-228600" algn="just">
              <a:lnSpc>
                <a:spcPct val="90000"/>
              </a:lnSpc>
              <a:buFontTx/>
              <a:buChar char="•"/>
            </a:pPr>
            <a:r>
              <a:rPr lang="en-US" sz="1100" smtClean="0"/>
              <a:t>CII will also continue to advocate for coal sector and hydrocarbon sector reforms to alleviate fuel shortages and enhance the energy security of India.</a:t>
            </a:r>
          </a:p>
          <a:p>
            <a:pPr marL="228600" indent="-228600" algn="just">
              <a:lnSpc>
                <a:spcPct val="90000"/>
              </a:lnSpc>
            </a:pPr>
            <a:endParaRPr lang="en-US" sz="110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7"/>
          <p:cNvSpPr txBox="1">
            <a:spLocks noGrp="1" noChangeArrowheads="1"/>
          </p:cNvSpPr>
          <p:nvPr/>
        </p:nvSpPr>
        <p:spPr bwMode="auto">
          <a:xfrm>
            <a:off x="3971925" y="8829675"/>
            <a:ext cx="3036888" cy="465138"/>
          </a:xfrm>
          <a:prstGeom prst="rect">
            <a:avLst/>
          </a:prstGeom>
          <a:noFill/>
          <a:ln>
            <a:miter lim="800000"/>
            <a:headEnd/>
            <a:tailEnd/>
          </a:ln>
        </p:spPr>
        <p:txBody>
          <a:bodyPr anchor="b"/>
          <a:lstStyle/>
          <a:p>
            <a:pPr algn="r">
              <a:defRPr/>
            </a:pPr>
            <a:fld id="{A28C6466-3BAA-40D1-A691-4C93BB1778E1}" type="slidenum">
              <a:rPr lang="en-IN" sz="1200">
                <a:latin typeface="+mn-lt"/>
              </a:rPr>
              <a:pPr algn="r">
                <a:defRPr/>
              </a:pPr>
              <a:t>21</a:t>
            </a:fld>
            <a:endParaRPr lang="en-IN" sz="1200">
              <a:latin typeface="+mn-lt"/>
            </a:endParaRPr>
          </a:p>
        </p:txBody>
      </p:sp>
      <p:sp>
        <p:nvSpPr>
          <p:cNvPr id="230402" name="Rectangle 2"/>
          <p:cNvSpPr>
            <a:spLocks noGrp="1" noRot="1" noChangeAspect="1" noChangeArrowheads="1" noTextEdit="1"/>
          </p:cNvSpPr>
          <p:nvPr>
            <p:ph type="sldImg"/>
          </p:nvPr>
        </p:nvSpPr>
        <p:spPr bwMode="auto">
          <a:xfrm>
            <a:off x="1184275" y="696913"/>
            <a:ext cx="4648200" cy="3486150"/>
          </a:xfrm>
          <a:noFill/>
          <a:ln>
            <a:solidFill>
              <a:srgbClr val="000000"/>
            </a:solidFill>
            <a:miter lim="800000"/>
            <a:headEnd/>
            <a:tailEnd/>
          </a:ln>
        </p:spPr>
      </p:sp>
      <p:sp>
        <p:nvSpPr>
          <p:cNvPr id="230403" name="Rectangle 3"/>
          <p:cNvSpPr>
            <a:spLocks noGrp="1" noChangeArrowheads="1"/>
          </p:cNvSpPr>
          <p:nvPr>
            <p:ph type="body" idx="1"/>
          </p:nvPr>
        </p:nvSpPr>
        <p:spPr bwMode="auto">
          <a:xfrm>
            <a:off x="304800" y="4343400"/>
            <a:ext cx="6400800" cy="2971800"/>
          </a:xfrm>
          <a:noFill/>
        </p:spPr>
        <p:txBody>
          <a:bodyPr wrap="square" lIns="91420" tIns="45710" rIns="91420" bIns="45710" numCol="1" anchor="t" anchorCtr="0" compatLnSpc="1">
            <a:prstTxWarp prst="textNoShape">
              <a:avLst/>
            </a:prstTxWarp>
          </a:bodyPr>
          <a:lstStyle/>
          <a:p>
            <a:pPr marL="114300" algn="just"/>
            <a:r>
              <a:rPr lang="en-US" smtClean="0"/>
              <a:t>With over 60% of CII membership from MSMEs, we provide a A+ priority to help facilitate their growth and development.</a:t>
            </a:r>
          </a:p>
          <a:p>
            <a:pPr marL="571500" lvl="1" indent="-279400" algn="just">
              <a:buFontTx/>
              <a:buChar char="•"/>
            </a:pPr>
            <a:r>
              <a:rPr lang="en-US" smtClean="0"/>
              <a:t>It is suggested that the compliance norms for the MSMEs may be based on the similar classification criteria, as specified by the Ministry of Micro, Small and Medium Enterprises. </a:t>
            </a:r>
          </a:p>
          <a:p>
            <a:pPr marL="571500" lvl="1" indent="-279400" algn="just">
              <a:buFontTx/>
              <a:buChar char="•"/>
            </a:pPr>
            <a:r>
              <a:rPr lang="en-US" smtClean="0"/>
              <a:t>To mitigate the problem arising out of delayed payments, CII proposes leveraging the Extensible Business Reporting Language (XBRL) format of reporting for tracking payments to MSMEs and an effective use of the Factoring and Third Party Receivables Management. </a:t>
            </a:r>
          </a:p>
          <a:p>
            <a:pPr marL="571500" lvl="1" indent="-279400" algn="just">
              <a:buFontTx/>
              <a:buChar char="•"/>
            </a:pPr>
            <a:r>
              <a:rPr lang="en-US" smtClean="0"/>
              <a:t>It is recommended that the large industry that are purchasing from MSMEs, may be entitled to avail a tax benefit, subject to the transaction having been completed (including timely payment to the SME supplier).</a:t>
            </a:r>
          </a:p>
          <a:p>
            <a:pPr marL="571500" lvl="1" indent="-279400" algn="just">
              <a:buFontTx/>
              <a:buChar char="•"/>
            </a:pPr>
            <a:r>
              <a:rPr lang="en-US" smtClean="0"/>
              <a:t>A Central Climate Friendly Technology Fund needs to be set up to help MSMEs adopt Climate Friendly technologies to enhance the self-reliance on energy and also be responsible towards the environment. </a:t>
            </a:r>
          </a:p>
          <a:p>
            <a:pPr marL="571500" lvl="1" indent="-279400" algn="just">
              <a:buFontTx/>
              <a:buChar char="•"/>
            </a:pPr>
            <a:r>
              <a:rPr lang="en-US" smtClean="0"/>
              <a:t>With a view to address the availability of Industrial Infrastructure, a corporation/SPV needs to be created which will hold the industrial land/building under its ownership. The MSMEs will use the facilities paying rent/service charges for initial 7-10 years. </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49" name="Rectangle 2"/>
          <p:cNvSpPr>
            <a:spLocks noGrp="1" noRot="1" noChangeAspect="1" noTextEdit="1"/>
          </p:cNvSpPr>
          <p:nvPr>
            <p:ph type="sldImg"/>
          </p:nvPr>
        </p:nvSpPr>
        <p:spPr bwMode="auto">
          <a:noFill/>
          <a:ln>
            <a:solidFill>
              <a:srgbClr val="000000"/>
            </a:solidFill>
            <a:miter lim="800000"/>
            <a:headEnd/>
            <a:tailEnd/>
          </a:ln>
        </p:spPr>
      </p:sp>
      <p:sp>
        <p:nvSpPr>
          <p:cNvPr id="232450"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7" name="Rectangle 2"/>
          <p:cNvSpPr>
            <a:spLocks noGrp="1" noRot="1" noChangeAspect="1" noChangeArrowheads="1" noTextEdit="1"/>
          </p:cNvSpPr>
          <p:nvPr>
            <p:ph type="sldImg"/>
          </p:nvPr>
        </p:nvSpPr>
        <p:spPr bwMode="auto">
          <a:xfrm>
            <a:off x="1184275" y="696913"/>
            <a:ext cx="4648200" cy="3486150"/>
          </a:xfrm>
          <a:noFill/>
          <a:ln>
            <a:solidFill>
              <a:srgbClr val="000000"/>
            </a:solidFill>
            <a:miter lim="800000"/>
            <a:headEnd/>
            <a:tailEnd/>
          </a:ln>
        </p:spPr>
      </p:sp>
      <p:sp>
        <p:nvSpPr>
          <p:cNvPr id="234498" name="Rectangle 3"/>
          <p:cNvSpPr>
            <a:spLocks noGrp="1" noChangeArrowheads="1"/>
          </p:cNvSpPr>
          <p:nvPr>
            <p:ph type="body" idx="1"/>
          </p:nvPr>
        </p:nvSpPr>
        <p:spPr bwMode="auto">
          <a:xfrm>
            <a:off x="787400" y="4416425"/>
            <a:ext cx="5511800" cy="4651375"/>
          </a:xfrm>
          <a:noFill/>
        </p:spPr>
        <p:txBody>
          <a:bodyPr wrap="square" lIns="91405" tIns="45702" rIns="91405" bIns="45702" numCol="1" anchor="t" anchorCtr="0" compatLnSpc="1">
            <a:prstTxWarp prst="textNoShape">
              <a:avLst/>
            </a:prstTxWarp>
          </a:bodyPr>
          <a:lstStyle/>
          <a:p>
            <a:pPr marL="231775" indent="-231775" algn="just">
              <a:buFontTx/>
              <a:buChar char="•"/>
            </a:pPr>
            <a:r>
              <a:rPr lang="en-US" sz="1100" smtClean="0"/>
              <a:t>Inclusion has been one of the key pillars of CII.  This has taken shape in the form of CII interventions towards upliftment of marginalized people, SC/STs, women, disabled, informal workforce &amp; backward geographies</a:t>
            </a:r>
          </a:p>
          <a:p>
            <a:pPr marL="231775" indent="-231775" algn="just">
              <a:buFontTx/>
              <a:buChar char="•"/>
            </a:pPr>
            <a:r>
              <a:rPr lang="en-US" sz="1100" smtClean="0"/>
              <a:t>The Key Thrust Areas towards this have been access to opportunities for livelihood creation with a focus on education, skill development, rural entrepreneurship; Affordable access to healthcare which includes disease prevention and  healthcare services; and Grass root level development and mainstreaming backward areas.</a:t>
            </a:r>
          </a:p>
          <a:p>
            <a:pPr marL="231775" indent="-231775" algn="just">
              <a:buFontTx/>
              <a:buChar char="•"/>
            </a:pPr>
            <a:r>
              <a:rPr lang="en-US" sz="1100" smtClean="0"/>
              <a:t>Towards achieving these developmental objectives, CII has undertaken initiatives in the form of engaging in advocacy on development issues with members and the government; catalyzing structured CSR initiatives by corporates and working with the Government and multilateral institutions to strategically align development initiatives with </a:t>
            </a:r>
            <a:r>
              <a:rPr lang="en-AU" sz="1100" smtClean="0"/>
              <a:t>UN’s Millennium Development Goals.</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5" name="Rectangle 2"/>
          <p:cNvSpPr>
            <a:spLocks noGrp="1" noRot="1" noChangeAspect="1" noChangeArrowheads="1" noTextEdit="1"/>
          </p:cNvSpPr>
          <p:nvPr>
            <p:ph type="sldImg"/>
          </p:nvPr>
        </p:nvSpPr>
        <p:spPr bwMode="auto">
          <a:xfrm>
            <a:off x="1184275" y="696913"/>
            <a:ext cx="4648200" cy="3486150"/>
          </a:xfrm>
          <a:noFill/>
          <a:ln>
            <a:solidFill>
              <a:srgbClr val="000000"/>
            </a:solidFill>
            <a:miter lim="800000"/>
            <a:headEnd/>
            <a:tailEnd/>
          </a:ln>
        </p:spPr>
      </p:sp>
      <p:sp>
        <p:nvSpPr>
          <p:cNvPr id="236546" name="Rectangle 3"/>
          <p:cNvSpPr>
            <a:spLocks noGrp="1" noChangeArrowheads="1"/>
          </p:cNvSpPr>
          <p:nvPr>
            <p:ph type="body" idx="1"/>
          </p:nvPr>
        </p:nvSpPr>
        <p:spPr bwMode="auto">
          <a:xfrm>
            <a:off x="228600" y="4416425"/>
            <a:ext cx="6553200" cy="4651375"/>
          </a:xfrm>
          <a:noFill/>
        </p:spPr>
        <p:txBody>
          <a:bodyPr wrap="square" lIns="91420" tIns="45710" rIns="91420" bIns="45710" numCol="1" anchor="t" anchorCtr="0" compatLnSpc="1">
            <a:prstTxWarp prst="textNoShape">
              <a:avLst/>
            </a:prstTxWarp>
          </a:bodyPr>
          <a:lstStyle/>
          <a:p>
            <a:pPr marL="3175" indent="-3175" algn="just"/>
            <a:r>
              <a:rPr lang="en-US" sz="1100" smtClean="0"/>
              <a:t>CII pioneered the skill development movement well recognising the fact that with limited natural resources and a burgeoning population, India’s principal resource is its people. </a:t>
            </a:r>
          </a:p>
          <a:p>
            <a:pPr marL="3175" indent="-3175" algn="just"/>
            <a:r>
              <a:rPr lang="en-US" sz="1100" smtClean="0"/>
              <a:t>CII adopted a set of guiding principles for its skills initiative:  </a:t>
            </a:r>
          </a:p>
          <a:p>
            <a:pPr marL="631825" lvl="1" indent="-288925" algn="just">
              <a:buFontTx/>
              <a:buChar char="•"/>
            </a:pPr>
            <a:r>
              <a:rPr lang="en-US" sz="1100" smtClean="0"/>
              <a:t>Capacity building while ensuring quality</a:t>
            </a:r>
          </a:p>
          <a:p>
            <a:pPr marL="631825" lvl="1" indent="-288925" algn="just">
              <a:buFontTx/>
              <a:buChar char="•"/>
            </a:pPr>
            <a:r>
              <a:rPr lang="en-US" sz="1100" smtClean="0"/>
              <a:t>Sustainable Skill development programmes</a:t>
            </a:r>
          </a:p>
          <a:p>
            <a:pPr marL="631825" lvl="1" indent="-288925" algn="just">
              <a:buFontTx/>
              <a:buChar char="•"/>
            </a:pPr>
            <a:r>
              <a:rPr lang="en-US" sz="1100" smtClean="0"/>
              <a:t>Independent Assessment and evaluation</a:t>
            </a:r>
          </a:p>
          <a:p>
            <a:pPr marL="631825" lvl="1" indent="-288925" algn="just">
              <a:buFontTx/>
              <a:buChar char="•"/>
            </a:pPr>
            <a:r>
              <a:rPr lang="en-US" sz="1100" smtClean="0"/>
              <a:t>Focus on employability </a:t>
            </a:r>
          </a:p>
          <a:p>
            <a:pPr marL="631825" lvl="1" indent="-288925" algn="just">
              <a:buFontTx/>
              <a:buChar char="•"/>
            </a:pPr>
            <a:r>
              <a:rPr lang="en-US" sz="1100" smtClean="0"/>
              <a:t>Global Benchmarking</a:t>
            </a:r>
          </a:p>
          <a:p>
            <a:pPr marL="631825" lvl="1" indent="-288925" algn="just">
              <a:buFontTx/>
              <a:buChar char="•"/>
            </a:pPr>
            <a:r>
              <a:rPr lang="en-US" sz="1100" smtClean="0"/>
              <a:t>CII Skill Development initiatives have highlighted private sector engagement. </a:t>
            </a:r>
          </a:p>
          <a:p>
            <a:pPr marL="3175" indent="-3175" algn="just"/>
            <a:r>
              <a:rPr lang="en-US" sz="1100" b="1" smtClean="0"/>
              <a:t>In 2013-14 CII will:</a:t>
            </a:r>
            <a:endParaRPr lang="en-US" sz="1100" smtClean="0"/>
          </a:p>
          <a:p>
            <a:pPr marL="631825" lvl="1" indent="-288925" algn="just">
              <a:buFontTx/>
              <a:buChar char="•"/>
            </a:pPr>
            <a:r>
              <a:rPr lang="en-US" sz="1100" smtClean="0"/>
              <a:t>Handhold 16 under-performing ITIs (4 in each Region). (Out of the 390 Industrial Training Institutes (ITIs) adopted by CII members since 2007; CII members adopted 30 ITIs in 2012-13.)</a:t>
            </a:r>
          </a:p>
          <a:p>
            <a:pPr marL="631825" lvl="1" indent="-288925" algn="just">
              <a:buFontTx/>
              <a:buChar char="•"/>
            </a:pPr>
            <a:r>
              <a:rPr lang="en-US" sz="1100" smtClean="0"/>
              <a:t>12 Training of Trainer programmes with International Partners and State Governments</a:t>
            </a:r>
          </a:p>
          <a:p>
            <a:pPr marL="631825" lvl="1" indent="-288925" algn="just">
              <a:buFontTx/>
              <a:buChar char="•"/>
            </a:pPr>
            <a:r>
              <a:rPr lang="en-US" sz="1100" smtClean="0"/>
              <a:t>Pilot on recommendations by CII on amendments in the Apprenticeship Bill</a:t>
            </a:r>
          </a:p>
          <a:p>
            <a:pPr marL="631825" lvl="1" indent="-288925" algn="just">
              <a:buFontTx/>
              <a:buChar char="•"/>
            </a:pPr>
            <a:r>
              <a:rPr lang="en-US" sz="1100" smtClean="0"/>
              <a:t>Facilitation of Sector Skill Councils in Beauty &amp; Wellness, Manufacturing &amp; Chemicals (We have already facilitated the formation of Sector Skill Councils in the areas of Healthcare; Banking &amp; Financial Services &amp; Insurance (BFSI); Logistics  and Life Sciences)</a:t>
            </a:r>
          </a:p>
          <a:p>
            <a:pPr marL="631825" lvl="1" indent="-288925" algn="just">
              <a:buFontTx/>
              <a:buChar char="•"/>
            </a:pPr>
            <a:r>
              <a:rPr lang="en-US" sz="1100" smtClean="0"/>
              <a:t>4 Skill Hubs to be set up in Keonjhar (Odisha), North East  (Digboi), Chennai and UP (3 Skill Hubs in Chhindwara (MP), Balasore (Odisha) and Bhiwadi (Rajasthan) are already operational)</a:t>
            </a:r>
          </a:p>
          <a:p>
            <a:pPr marL="631825" lvl="1" indent="-288925" algn="just">
              <a:buFontTx/>
              <a:buChar char="•"/>
            </a:pPr>
            <a:r>
              <a:rPr lang="en-US" sz="1100" smtClean="0"/>
              <a:t>17 CII-PanIIT Gurukuls to be set up in 2013-14 (13 Skill Gurukuls are functioning in the States of Chattisgarh, Rajasthan, Bihar, Jharkhand, Maharashtra and Tamil Nadu)</a:t>
            </a:r>
          </a:p>
          <a:p>
            <a:pPr marL="631825" lvl="1" indent="-288925" algn="just">
              <a:buFontTx/>
              <a:buChar char="•"/>
            </a:pPr>
            <a:r>
              <a:rPr lang="en-US" sz="1100" smtClean="0"/>
              <a:t>Fielding candidates for the  WorldSkills International Competitions 2013, Lleipzig, Germany  in five trades of (i) Mechatronics (ii) Welding (iii) Electronics (iv) CNC Turning (v) CNC Milling</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3" name="Rectangle 2"/>
          <p:cNvSpPr>
            <a:spLocks noGrp="1" noRot="1" noChangeAspect="1" noChangeArrowheads="1" noTextEdit="1"/>
          </p:cNvSpPr>
          <p:nvPr>
            <p:ph type="sldImg"/>
          </p:nvPr>
        </p:nvSpPr>
        <p:spPr bwMode="auto">
          <a:xfrm>
            <a:off x="1184275" y="696913"/>
            <a:ext cx="4648200" cy="3486150"/>
          </a:xfrm>
          <a:noFill/>
          <a:ln>
            <a:solidFill>
              <a:srgbClr val="000000"/>
            </a:solidFill>
            <a:miter lim="800000"/>
            <a:headEnd/>
            <a:tailEnd/>
          </a:ln>
        </p:spPr>
      </p:sp>
      <p:sp>
        <p:nvSpPr>
          <p:cNvPr id="238594" name="Rectangle 3"/>
          <p:cNvSpPr>
            <a:spLocks noGrp="1" noChangeArrowheads="1"/>
          </p:cNvSpPr>
          <p:nvPr>
            <p:ph type="body" idx="1"/>
          </p:nvPr>
        </p:nvSpPr>
        <p:spPr bwMode="auto">
          <a:xfrm>
            <a:off x="787400" y="4416425"/>
            <a:ext cx="5511800" cy="4651375"/>
          </a:xfrm>
          <a:noFill/>
        </p:spPr>
        <p:txBody>
          <a:bodyPr wrap="square" lIns="91414" tIns="45707" rIns="91414" bIns="45707" numCol="1" anchor="t" anchorCtr="0" compatLnSpc="1">
            <a:prstTxWarp prst="textNoShape">
              <a:avLst/>
            </a:prstTxWarp>
          </a:bodyPr>
          <a:lstStyle/>
          <a:p>
            <a:pPr marL="228600" indent="-228600" algn="just">
              <a:lnSpc>
                <a:spcPct val="90000"/>
              </a:lnSpc>
              <a:buFontTx/>
              <a:buChar char="•"/>
            </a:pPr>
            <a:r>
              <a:rPr lang="en-US" sz="1000" smtClean="0"/>
              <a:t>CII has been actively pursuing an Affirmative Action Agenda since 2006. The Industry is taking measures to encourage Affirmative Action for the SC/STs through varied models</a:t>
            </a:r>
          </a:p>
          <a:p>
            <a:pPr marL="228600" indent="-228600" algn="just">
              <a:lnSpc>
                <a:spcPct val="90000"/>
              </a:lnSpc>
              <a:buFontTx/>
              <a:buChar char="•"/>
            </a:pPr>
            <a:r>
              <a:rPr lang="en-US" sz="1000" smtClean="0"/>
              <a:t>CII is working on 4Es – Education, Employability, Entrepreneurship and Employment to ensure all round inclusion of marginalized sections in to economic mainstream. </a:t>
            </a:r>
          </a:p>
          <a:p>
            <a:pPr marL="228600" indent="-228600" algn="just">
              <a:lnSpc>
                <a:spcPct val="90000"/>
              </a:lnSpc>
              <a:buFontTx/>
              <a:buChar char="•"/>
            </a:pPr>
            <a:r>
              <a:rPr lang="en-US" sz="1000" smtClean="0"/>
              <a:t>There is a strong focus on education for SC/ST candidates. In 2012-13, CII and its member companies granted 32000+ scholarships to these candidates. This year we plan to focus on offering scholarships to SC/ST youth in secondary education as well while we continue to grant scholarships in higher education with increased vigour.</a:t>
            </a:r>
          </a:p>
          <a:p>
            <a:pPr marL="228600" indent="-228600" algn="just">
              <a:lnSpc>
                <a:spcPct val="90000"/>
              </a:lnSpc>
              <a:buFontTx/>
              <a:buChar char="•"/>
            </a:pPr>
            <a:r>
              <a:rPr lang="en-US" sz="1000" smtClean="0"/>
              <a:t>In the area of skill development and vocational training, more than 41,000 SC/ST candidates were trained in the year 2012-13. Skill development training programmes have been initiated in two adopted districts, Nawanshahr and Cooch Behar, in the area of retail and hospitality.</a:t>
            </a:r>
            <a:r>
              <a:rPr lang="en-GB" sz="1000" smtClean="0"/>
              <a:t> </a:t>
            </a:r>
            <a:endParaRPr lang="en-US" sz="1000" smtClean="0"/>
          </a:p>
          <a:p>
            <a:pPr marL="228600" indent="-228600" algn="just">
              <a:lnSpc>
                <a:spcPct val="90000"/>
              </a:lnSpc>
              <a:buFontTx/>
              <a:buChar char="•"/>
            </a:pPr>
            <a:r>
              <a:rPr lang="en-US" sz="1000" smtClean="0"/>
              <a:t>In another major initiative, </a:t>
            </a:r>
            <a:r>
              <a:rPr lang="en-GB" sz="1000" smtClean="0"/>
              <a:t>CII &amp; Pan IIT Alumni, in joint collaboration, are setting up the Skill Training Centres on a residential Gurukul model. T</a:t>
            </a:r>
            <a:r>
              <a:rPr lang="en-AU" sz="1000" smtClean="0"/>
              <a:t>he Skill gurukuls are predominantly in SC/ST dominated locations. 13 Gurukuls are already operational in Gumla &amp; Jamshedpur (Jharkhand); Purnia (Bihar); Purulia (WB); etc</a:t>
            </a:r>
            <a:r>
              <a:rPr lang="en-GB" sz="1000" smtClean="0"/>
              <a:t>. </a:t>
            </a:r>
            <a:r>
              <a:rPr lang="en-US" sz="1000" smtClean="0"/>
              <a:t>We also intend to increase the percentage of SC/ST candidates in several skill Development projects of CII and its members</a:t>
            </a:r>
          </a:p>
          <a:p>
            <a:pPr marL="228600" indent="-228600" algn="just">
              <a:lnSpc>
                <a:spcPct val="90000"/>
              </a:lnSpc>
              <a:buFontTx/>
              <a:buChar char="•"/>
            </a:pPr>
            <a:r>
              <a:rPr lang="en-US" sz="1000" smtClean="0"/>
              <a:t>To encourage entrepreneurship in marginalized sections, CII plans to increase the supplier diversity meets in all Regions with the aim to increase business transactions between CII members and Dalit entrepreneurs. </a:t>
            </a:r>
          </a:p>
          <a:p>
            <a:pPr marL="228600" indent="-228600" algn="just">
              <a:lnSpc>
                <a:spcPct val="90000"/>
              </a:lnSpc>
              <a:buFontTx/>
              <a:buChar char="•"/>
            </a:pPr>
            <a:r>
              <a:rPr lang="en-US" sz="1000" smtClean="0"/>
              <a:t>This will also help to mentor and build networks for SC/ST entrepreneurs to enable them to leverage existing opportunities and simultaneously train and develop new entrepreneurs.  </a:t>
            </a:r>
          </a:p>
          <a:p>
            <a:pPr marL="228600" indent="-228600" algn="just">
              <a:lnSpc>
                <a:spcPct val="90000"/>
              </a:lnSpc>
              <a:buFontTx/>
              <a:buChar char="•"/>
            </a:pPr>
            <a:r>
              <a:rPr lang="en-US" sz="1000" smtClean="0"/>
              <a:t>On the employment front, CII is assisting its member companies to reflect greater representation of SC &amp; ST in new recruitment at all levels. This year targeted efforts to place SC/ST candidates with CII members through job fairs are planned.  </a:t>
            </a:r>
          </a:p>
          <a:p>
            <a:pPr marL="228600" indent="-228600" algn="just">
              <a:lnSpc>
                <a:spcPct val="90000"/>
              </a:lnSpc>
              <a:buFontTx/>
              <a:buChar char="•"/>
            </a:pPr>
            <a:r>
              <a:rPr lang="en-US" sz="1000" smtClean="0"/>
              <a:t>Also efforts are on to popularize recently launched job portal www.thefairjob.com jointly with NACDOR linking industry with job seekers from marginalized sections </a:t>
            </a:r>
          </a:p>
          <a:p>
            <a:pPr marL="228600" indent="-228600" algn="just">
              <a:lnSpc>
                <a:spcPct val="90000"/>
              </a:lnSpc>
            </a:pPr>
            <a:endParaRPr lang="en-US" sz="1000" smtClean="0"/>
          </a:p>
          <a:p>
            <a:pPr marL="228600" indent="-228600" algn="just">
              <a:lnSpc>
                <a:spcPct val="90000"/>
              </a:lnSpc>
              <a:buFontTx/>
              <a:buChar char="•"/>
            </a:pPr>
            <a:endParaRPr lang="en-US" sz="100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1" name="Slide Image Placeholder 1"/>
          <p:cNvSpPr>
            <a:spLocks noGrp="1" noRot="1" noChangeAspect="1" noTextEdit="1"/>
          </p:cNvSpPr>
          <p:nvPr>
            <p:ph type="sldImg"/>
          </p:nvPr>
        </p:nvSpPr>
        <p:spPr bwMode="auto">
          <a:noFill/>
          <a:ln>
            <a:solidFill>
              <a:srgbClr val="000000"/>
            </a:solidFill>
            <a:miter lim="800000"/>
            <a:headEnd/>
            <a:tailEnd/>
          </a:ln>
        </p:spPr>
      </p:sp>
      <p:sp>
        <p:nvSpPr>
          <p:cNvPr id="240642" name="Notes Placeholder 2"/>
          <p:cNvSpPr>
            <a:spLocks noGrp="1"/>
          </p:cNvSpPr>
          <p:nvPr>
            <p:ph type="body" idx="1"/>
          </p:nvPr>
        </p:nvSpPr>
        <p:spPr bwMode="auto">
          <a:noFill/>
        </p:spPr>
        <p:txBody>
          <a:bodyPr wrap="square" lIns="92930" tIns="46465" rIns="92930" bIns="46465" numCol="1" anchor="t" anchorCtr="0" compatLnSpc="1">
            <a:prstTxWarp prst="textNoShape">
              <a:avLst/>
            </a:prstTxWarp>
          </a:bodyPr>
          <a:lstStyle/>
          <a:p>
            <a:pPr marL="342900" indent="-228600" algn="just">
              <a:buFontTx/>
              <a:buChar char="•"/>
            </a:pPr>
            <a:r>
              <a:rPr lang="en-US" sz="1100" smtClean="0"/>
              <a:t>Industry investment in R&amp;D, Innovation and Design needs to increase significantly. Currently, Indian industry’s investment in R&amp;D is very low (around 0.3% of GDP) compared to many nations including China. Government wants to put many stimulants to raise it to 1% of GDP in 12th Five year Plan. Therefore there is a need to have an enabling policy framework to encourage investments in innovation and design. </a:t>
            </a:r>
          </a:p>
          <a:p>
            <a:pPr marL="342900" indent="-228600" algn="just">
              <a:buFontTx/>
              <a:buChar char="•"/>
            </a:pPr>
            <a:r>
              <a:rPr lang="en-US" sz="1100" smtClean="0"/>
              <a:t>For instilling innovation in the DNA of a company, CII has developed a framework, the Industrial Innovation Framework, which measures an industry’s innovation readiness. It primarily establishes a process by integrating innovation into business strategy, developing internal innovation champions, maximizing competitiveness and market leadership and enhancing the portfolio of new products and processes and services.</a:t>
            </a:r>
          </a:p>
          <a:p>
            <a:pPr marL="342900" indent="-228600" algn="just">
              <a:buFontTx/>
              <a:buChar char="•"/>
            </a:pPr>
            <a:r>
              <a:rPr lang="en-US" sz="1100" smtClean="0"/>
              <a:t>For investing in R&amp;D, the industry can also tap Global Innovation and Technology Alliance (GITA), a joint venture between the Government and CII, which extends financial support in the form of soft loans/grant for R&amp;D projects </a:t>
            </a:r>
          </a:p>
          <a:p>
            <a:pPr marL="342900" indent="-228600" algn="just">
              <a:buFontTx/>
              <a:buChar char="•"/>
            </a:pPr>
            <a:r>
              <a:rPr lang="en-US" sz="1100" smtClean="0"/>
              <a:t>In addition, Industry-Academia linkages also need to be enhanced. CII in partnership with the All India Council of Technical Education (AICTE) has developed a framework to measure institute’s linkages with industry. CII intends to garner support from industry to sponsor cash awards for institutions which have strong industry linkages. </a:t>
            </a:r>
          </a:p>
          <a:p>
            <a:pPr marL="342900" indent="-228600" algn="just">
              <a:buFontTx/>
              <a:buChar char="•"/>
            </a:pPr>
            <a:r>
              <a:rPr lang="en-US" sz="1100" smtClean="0"/>
              <a:t>Moreover, to enable talented students to pursue PhD in industrial research, CII in partnership with the Department of Science &amp; Technology has created a vehicle, the Prime Minister’s Fellowship Scheme, for Doctoral Research in which PhD scholars will get double scholarships co-sponsored by DST and CII member companies. The Prime Minister conferred the first set of scholarships in January this year.</a:t>
            </a:r>
          </a:p>
        </p:txBody>
      </p:sp>
      <p:sp>
        <p:nvSpPr>
          <p:cNvPr id="240643" name="Slide Number Placeholder 3"/>
          <p:cNvSpPr txBox="1">
            <a:spLocks noGrp="1"/>
          </p:cNvSpPr>
          <p:nvPr/>
        </p:nvSpPr>
        <p:spPr bwMode="auto">
          <a:xfrm>
            <a:off x="3971925" y="8829675"/>
            <a:ext cx="3036888" cy="465138"/>
          </a:xfrm>
          <a:prstGeom prst="rect">
            <a:avLst/>
          </a:prstGeom>
          <a:noFill/>
          <a:ln w="9525">
            <a:noFill/>
            <a:miter lim="800000"/>
            <a:headEnd/>
            <a:tailEnd/>
          </a:ln>
        </p:spPr>
        <p:txBody>
          <a:bodyPr lIns="92930" tIns="46465" rIns="92930" bIns="46465" anchor="b"/>
          <a:lstStyle/>
          <a:p>
            <a:pPr algn="r" defTabSz="927100"/>
            <a:fld id="{072CF32F-B0FE-48FE-8844-5CFA0C8FCEFB}" type="slidenum">
              <a:rPr lang="en-US" sz="1200">
                <a:latin typeface="Calibri" pitchFamily="34" charset="0"/>
                <a:ea typeface="Gill Sans Light"/>
                <a:cs typeface="Gill Sans Light"/>
              </a:rPr>
              <a:pPr algn="r" defTabSz="927100"/>
              <a:t>26</a:t>
            </a:fld>
            <a:endParaRPr lang="en-US" sz="1200">
              <a:latin typeface="Calibri" pitchFamily="34" charset="0"/>
              <a:ea typeface="Gill Sans Light"/>
              <a:cs typeface="Gill Sans Light"/>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89" name="Slide Image Placeholder 1"/>
          <p:cNvSpPr>
            <a:spLocks noGrp="1" noRot="1" noChangeAspect="1" noTextEdit="1"/>
          </p:cNvSpPr>
          <p:nvPr>
            <p:ph type="sldImg"/>
          </p:nvPr>
        </p:nvSpPr>
        <p:spPr bwMode="auto">
          <a:noFill/>
          <a:ln>
            <a:solidFill>
              <a:srgbClr val="000000"/>
            </a:solidFill>
            <a:miter lim="800000"/>
            <a:headEnd/>
            <a:tailEnd/>
          </a:ln>
        </p:spPr>
      </p:sp>
      <p:sp>
        <p:nvSpPr>
          <p:cNvPr id="242690" name="Notes Placeholder 2"/>
          <p:cNvSpPr>
            <a:spLocks noGrp="1"/>
          </p:cNvSpPr>
          <p:nvPr>
            <p:ph type="body" idx="1"/>
          </p:nvPr>
        </p:nvSpPr>
        <p:spPr bwMode="auto">
          <a:noFill/>
        </p:spPr>
        <p:txBody>
          <a:bodyPr wrap="square" lIns="92930" tIns="46465" rIns="92930" bIns="46465" numCol="1" anchor="t" anchorCtr="0" compatLnSpc="1">
            <a:prstTxWarp prst="textNoShape">
              <a:avLst/>
            </a:prstTxWarp>
          </a:bodyPr>
          <a:lstStyle/>
          <a:p>
            <a:pPr marL="228600" indent="-228600" algn="just">
              <a:buFontTx/>
              <a:buChar char="•"/>
            </a:pPr>
            <a:r>
              <a:rPr lang="en-US" sz="1100" smtClean="0"/>
              <a:t>The number of Patents filed by Indian companies in India is around 15-20% of the total filing. We need to improve this. The gap areas are awareness and capacity to manage IP. </a:t>
            </a:r>
          </a:p>
          <a:p>
            <a:pPr marL="228600" indent="-228600" algn="just">
              <a:buFontTx/>
              <a:buChar char="•"/>
            </a:pPr>
            <a:r>
              <a:rPr lang="en-US" sz="1100" smtClean="0"/>
              <a:t>CII in partnership with state Governments and Ministry of MSME established Technology centers and IP Facilitation cells in Andhra Pradesh, Tamil Nadu, Gujarat, Madhya Pradesh and Karnataka such centers and cells to help MSMEs and entrepreneurs protecting IP.</a:t>
            </a:r>
          </a:p>
          <a:p>
            <a:pPr marL="228600" indent="-228600" algn="just">
              <a:buFontTx/>
              <a:buChar char="•"/>
            </a:pPr>
            <a:r>
              <a:rPr lang="en-US" sz="1100" smtClean="0"/>
              <a:t>We are also working with the government both at the centre and state level to build a robust IP ecosystem covering protection, exploitation and enforcements of IP benefitting business and society.</a:t>
            </a:r>
          </a:p>
          <a:p>
            <a:pPr marL="228600" indent="-228600" algn="just">
              <a:buFontTx/>
              <a:buChar char="•"/>
            </a:pPr>
            <a:r>
              <a:rPr lang="en-US" sz="1100" smtClean="0"/>
              <a:t>Entrepreneurs and Start-ups are the future businesses of India. We need to support them. CII in partnership with the Government and member companies run a program called “India Innovation Initiative” where innovations are scouted and connected to industry, incubators and Angel/VC funding agencies to mature them.</a:t>
            </a:r>
          </a:p>
          <a:p>
            <a:pPr marL="228600" indent="-228600" algn="just">
              <a:buFontTx/>
              <a:buChar char="•"/>
            </a:pPr>
            <a:r>
              <a:rPr lang="en-US" sz="1100" smtClean="0"/>
              <a:t>We are planning to create a platform for Indian Start-ups in CII to support them.</a:t>
            </a:r>
          </a:p>
        </p:txBody>
      </p:sp>
      <p:sp>
        <p:nvSpPr>
          <p:cNvPr id="242691" name="Slide Number Placeholder 3"/>
          <p:cNvSpPr txBox="1">
            <a:spLocks noGrp="1"/>
          </p:cNvSpPr>
          <p:nvPr/>
        </p:nvSpPr>
        <p:spPr bwMode="auto">
          <a:xfrm>
            <a:off x="3971925" y="8829675"/>
            <a:ext cx="3036888" cy="465138"/>
          </a:xfrm>
          <a:prstGeom prst="rect">
            <a:avLst/>
          </a:prstGeom>
          <a:noFill/>
          <a:ln w="9525">
            <a:noFill/>
            <a:miter lim="800000"/>
            <a:headEnd/>
            <a:tailEnd/>
          </a:ln>
        </p:spPr>
        <p:txBody>
          <a:bodyPr lIns="92930" tIns="46465" rIns="92930" bIns="46465" anchor="b"/>
          <a:lstStyle/>
          <a:p>
            <a:pPr algn="r" defTabSz="927100"/>
            <a:fld id="{28B1522F-DC93-4EDF-8AC3-2C9A0332905E}" type="slidenum">
              <a:rPr lang="en-US" sz="1200">
                <a:latin typeface="Calibri" pitchFamily="34" charset="0"/>
                <a:ea typeface="Gill Sans Light"/>
                <a:cs typeface="Gill Sans Light"/>
              </a:rPr>
              <a:pPr algn="r" defTabSz="927100"/>
              <a:t>27</a:t>
            </a:fld>
            <a:endParaRPr lang="en-US" sz="1200">
              <a:latin typeface="Calibri" pitchFamily="34" charset="0"/>
              <a:ea typeface="Gill Sans Light"/>
              <a:cs typeface="Gill Sans Light"/>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7" name="Slide Image Placeholder 1"/>
          <p:cNvSpPr>
            <a:spLocks noGrp="1" noRot="1" noChangeAspect="1" noTextEdit="1"/>
          </p:cNvSpPr>
          <p:nvPr>
            <p:ph type="sldImg"/>
          </p:nvPr>
        </p:nvSpPr>
        <p:spPr bwMode="auto">
          <a:noFill/>
          <a:ln>
            <a:solidFill>
              <a:srgbClr val="000000"/>
            </a:solidFill>
            <a:miter lim="800000"/>
            <a:headEnd/>
            <a:tailEnd/>
          </a:ln>
        </p:spPr>
      </p:sp>
      <p:sp>
        <p:nvSpPr>
          <p:cNvPr id="244738" name="Notes Placeholder 2"/>
          <p:cNvSpPr>
            <a:spLocks noGrp="1"/>
          </p:cNvSpPr>
          <p:nvPr>
            <p:ph type="body" idx="1"/>
          </p:nvPr>
        </p:nvSpPr>
        <p:spPr bwMode="auto">
          <a:noFill/>
        </p:spPr>
        <p:txBody>
          <a:bodyPr wrap="square" lIns="92930" tIns="46465" rIns="92930" bIns="46465" numCol="1" anchor="t" anchorCtr="0" compatLnSpc="1">
            <a:prstTxWarp prst="textNoShape">
              <a:avLst/>
            </a:prstTxWarp>
          </a:bodyPr>
          <a:lstStyle/>
          <a:p>
            <a:pPr marL="228600" indent="-228600" algn="just">
              <a:buFontTx/>
              <a:buChar char="•"/>
            </a:pPr>
            <a:r>
              <a:rPr lang="en-US" sz="1100" smtClean="0"/>
              <a:t>Transformation is another key enabler for economic growth. </a:t>
            </a:r>
          </a:p>
          <a:p>
            <a:pPr marL="228600" indent="-228600" algn="just">
              <a:buFontTx/>
              <a:buChar char="•"/>
            </a:pPr>
            <a:r>
              <a:rPr lang="en-US" sz="1100" smtClean="0"/>
              <a:t>This year, we would be starting a three year project called Project Village Budha which would be targeting to take the idea of Kaizens (small improvements) and enable implementation in a village environment. The objective would be to help earning power of people in the villages through a structured programme for large, medium and small companies from all sectors. This year we would pilot the programme in target villages. Next year we would develop the programme for developing Business champions for the societal sector in big companies.</a:t>
            </a:r>
          </a:p>
          <a:p>
            <a:pPr marL="228600" indent="-228600" algn="just">
              <a:buFontTx/>
              <a:buChar char="•"/>
            </a:pPr>
            <a:r>
              <a:rPr lang="en-US" sz="1100" smtClean="0"/>
              <a:t>The Visionary Leaders for Manufacturing Programme would reach out and cross the 1000 mark this year. This is at 887 presently. The programme is creating a transformation of more than 100 Manufacturing companies.</a:t>
            </a:r>
          </a:p>
          <a:p>
            <a:pPr marL="228600" indent="-228600" algn="just">
              <a:buFontTx/>
              <a:buChar char="•"/>
            </a:pPr>
            <a:r>
              <a:rPr lang="en-US" sz="1100" smtClean="0"/>
              <a:t>Golden Top 100 SMEs is a new programme which would be designed along the lines of the Malaysian SME corporation programme targeting selection of seriously committed SMEs and take them through a structured programme to help them become contributors to Indian SME growth.</a:t>
            </a:r>
          </a:p>
          <a:p>
            <a:pPr marL="228600" indent="-228600" algn="just">
              <a:buFontTx/>
              <a:buChar char="•"/>
            </a:pPr>
            <a:r>
              <a:rPr lang="en-US" sz="1100" smtClean="0"/>
              <a:t>The 1000 SME project would aim to develop a Win-Win Relationship amongst OEMs and their Tier 1 and Tier 2 companies. The project has already realised more than 230 companies through the unique programme called Visionary SME programme. This is now being scaled up to take the number to cross 1000 in next three years. This programme is held under the India-Japan Technical cooperation programme.</a:t>
            </a:r>
          </a:p>
        </p:txBody>
      </p:sp>
      <p:sp>
        <p:nvSpPr>
          <p:cNvPr id="244739" name="Slide Number Placeholder 3"/>
          <p:cNvSpPr txBox="1">
            <a:spLocks noGrp="1"/>
          </p:cNvSpPr>
          <p:nvPr/>
        </p:nvSpPr>
        <p:spPr bwMode="auto">
          <a:xfrm>
            <a:off x="3971925" y="8829675"/>
            <a:ext cx="3036888" cy="465138"/>
          </a:xfrm>
          <a:prstGeom prst="rect">
            <a:avLst/>
          </a:prstGeom>
          <a:noFill/>
          <a:ln w="9525">
            <a:noFill/>
            <a:miter lim="800000"/>
            <a:headEnd/>
            <a:tailEnd/>
          </a:ln>
        </p:spPr>
        <p:txBody>
          <a:bodyPr lIns="92930" tIns="46465" rIns="92930" bIns="46465" anchor="b"/>
          <a:lstStyle/>
          <a:p>
            <a:pPr algn="r" defTabSz="927100"/>
            <a:fld id="{DCE3BBA6-C180-4CE4-B308-8223B55CAE5E}" type="slidenum">
              <a:rPr lang="en-US" sz="1200">
                <a:latin typeface="Calibri" pitchFamily="34" charset="0"/>
                <a:ea typeface="Gill Sans Light"/>
                <a:cs typeface="Gill Sans Light"/>
              </a:rPr>
              <a:pPr algn="r" defTabSz="927100"/>
              <a:t>28</a:t>
            </a:fld>
            <a:endParaRPr lang="en-US" sz="1200">
              <a:latin typeface="Calibri" pitchFamily="34" charset="0"/>
              <a:ea typeface="Gill Sans Light"/>
              <a:cs typeface="Gill Sans Light"/>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5" name="Slide Image Placeholder 1"/>
          <p:cNvSpPr>
            <a:spLocks noGrp="1" noRot="1" noChangeAspect="1" noTextEdit="1"/>
          </p:cNvSpPr>
          <p:nvPr>
            <p:ph type="sldImg"/>
          </p:nvPr>
        </p:nvSpPr>
        <p:spPr bwMode="auto">
          <a:noFill/>
          <a:ln>
            <a:solidFill>
              <a:srgbClr val="000000"/>
            </a:solidFill>
            <a:miter lim="800000"/>
            <a:headEnd/>
            <a:tailEnd/>
          </a:ln>
        </p:spPr>
      </p:sp>
      <p:sp>
        <p:nvSpPr>
          <p:cNvPr id="246786" name="Notes Placeholder 2"/>
          <p:cNvSpPr>
            <a:spLocks noGrp="1"/>
          </p:cNvSpPr>
          <p:nvPr>
            <p:ph type="body" idx="1"/>
          </p:nvPr>
        </p:nvSpPr>
        <p:spPr bwMode="auto">
          <a:xfrm>
            <a:off x="304800" y="4414838"/>
            <a:ext cx="6324600" cy="4184650"/>
          </a:xfrm>
          <a:noFill/>
        </p:spPr>
        <p:txBody>
          <a:bodyPr wrap="square" lIns="92930" tIns="46465" rIns="92930" bIns="46465" numCol="1" anchor="t" anchorCtr="0" compatLnSpc="1">
            <a:prstTxWarp prst="textNoShape">
              <a:avLst/>
            </a:prstTxWarp>
          </a:bodyPr>
          <a:lstStyle/>
          <a:p>
            <a:pPr marL="228600" indent="-228600" algn="just">
              <a:buFontTx/>
              <a:buChar char="•"/>
            </a:pPr>
            <a:r>
              <a:rPr lang="en-US" sz="1100" smtClean="0"/>
              <a:t>CII has been supporting a national vision that seeks to see India a developed nation in global leadership role by 2022. To achieve this vision, CII has worked on some key interventions in areas including skill development, urbanisation, creation of a Backbone Implementation Network. This would now be a part of our Transformation Agenda.</a:t>
            </a:r>
          </a:p>
          <a:p>
            <a:pPr marL="228600" indent="-228600" algn="just">
              <a:buFontTx/>
              <a:buChar char="•"/>
            </a:pPr>
            <a:r>
              <a:rPr lang="en-US" sz="1100" smtClean="0"/>
              <a:t>In the area of skills, CII has developed skillpedia an IT platform to bridge the demand supply gap of skills besides being the one stop shop for skills. We have also organised Skills business plan competition jointly with the National Skill Development Council for the last 2 years to sensitize the youth on the business opportunity in this sector.  </a:t>
            </a:r>
          </a:p>
          <a:p>
            <a:pPr marL="228600" indent="-228600" algn="just">
              <a:buFontTx/>
              <a:buChar char="•"/>
            </a:pPr>
            <a:r>
              <a:rPr lang="en-US" sz="1100" smtClean="0"/>
              <a:t>In urbanization I have personally been involved in creation of City Connect Platforms in cities across India to provide an autonomous platform for local citizenry, to collaborate and participate in planned and systematic urbanization of their respective cities. We are also working on indexing of approximately 441 class I Indian cities on 12 parameters. The indexing is intended to create traction for participative development with provision of gap analysis and technology driven solutions.</a:t>
            </a:r>
          </a:p>
          <a:p>
            <a:pPr marL="228600" indent="-228600" algn="just">
              <a:buFontTx/>
              <a:buChar char="•"/>
            </a:pPr>
            <a:r>
              <a:rPr lang="en-US" sz="1100" smtClean="0"/>
              <a:t>Then there is a Pro-Bono program which aims to leverage the business talents of professionals and corporations in India to work with non profit organizations on areas that can help improve their internal capacity and organizational functioning. </a:t>
            </a:r>
          </a:p>
          <a:p>
            <a:pPr marL="228600" indent="-228600" algn="just">
              <a:buFontTx/>
              <a:buChar char="•"/>
            </a:pPr>
            <a:r>
              <a:rPr lang="en-US" sz="1100" smtClean="0"/>
              <a:t>CII through its India@75 initiative will also be working with the Planning Commission on India Backbone Implementation Network (IBIN) for generating consensus amongst diverse stakeholders. IBIN will also work on bridging the gaps identified by various agencies in the delivery system; thus endeavoring to improve efficiency of the implementation process.</a:t>
            </a:r>
          </a:p>
          <a:p>
            <a:pPr marL="228600" indent="-228600" algn="just">
              <a:buFontTx/>
              <a:buChar char="•"/>
            </a:pPr>
            <a:r>
              <a:rPr lang="en-US" sz="1100" smtClean="0"/>
              <a:t>We have also connected up with Macquarie university which has committed 11 million AUD for grant of PhD scholarship to 55 scholars who will undertake research in areas aligned with the vision. </a:t>
            </a:r>
          </a:p>
        </p:txBody>
      </p:sp>
      <p:sp>
        <p:nvSpPr>
          <p:cNvPr id="246787" name="Slide Number Placeholder 3"/>
          <p:cNvSpPr txBox="1">
            <a:spLocks noGrp="1"/>
          </p:cNvSpPr>
          <p:nvPr/>
        </p:nvSpPr>
        <p:spPr bwMode="auto">
          <a:xfrm>
            <a:off x="3971925" y="8829675"/>
            <a:ext cx="3036888" cy="465138"/>
          </a:xfrm>
          <a:prstGeom prst="rect">
            <a:avLst/>
          </a:prstGeom>
          <a:noFill/>
          <a:ln w="9525">
            <a:noFill/>
            <a:miter lim="800000"/>
            <a:headEnd/>
            <a:tailEnd/>
          </a:ln>
        </p:spPr>
        <p:txBody>
          <a:bodyPr lIns="92930" tIns="46465" rIns="92930" bIns="46465" anchor="b"/>
          <a:lstStyle/>
          <a:p>
            <a:pPr algn="r" defTabSz="927100"/>
            <a:fld id="{4452AE75-D72E-473E-A04B-192BE57B9063}" type="slidenum">
              <a:rPr lang="en-US" sz="1200">
                <a:latin typeface="Calibri" pitchFamily="34" charset="0"/>
                <a:ea typeface="Gill Sans Light"/>
                <a:cs typeface="Gill Sans Light"/>
              </a:rPr>
              <a:pPr algn="r" defTabSz="927100"/>
              <a:t>29</a:t>
            </a:fld>
            <a:endParaRPr lang="en-US" sz="1200">
              <a:latin typeface="Calibri" pitchFamily="34" charset="0"/>
              <a:ea typeface="Gill Sans Light"/>
              <a:cs typeface="Gill Sans Light"/>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93538" name="Rectangle 3"/>
          <p:cNvSpPr>
            <a:spLocks noGrp="1" noChangeArrowheads="1"/>
          </p:cNvSpPr>
          <p:nvPr>
            <p:ph type="body" idx="1"/>
          </p:nvPr>
        </p:nvSpPr>
        <p:spPr bwMode="auto">
          <a:xfrm>
            <a:off x="935038" y="4416425"/>
            <a:ext cx="5140325" cy="4183063"/>
          </a:xfrm>
          <a:noFill/>
        </p:spPr>
        <p:txBody>
          <a:bodyPr wrap="square" lIns="91640" tIns="45818" rIns="91640" bIns="45818" numCol="1" anchor="t" anchorCtr="0" compatLnSpc="1">
            <a:prstTxWarp prst="textNoShape">
              <a:avLst/>
            </a:prstTxWarp>
          </a:bodyPr>
          <a:lstStyle/>
          <a:p>
            <a:pPr marL="280988" indent="-280988" algn="just">
              <a:spcBef>
                <a:spcPct val="20000"/>
              </a:spcBef>
              <a:buFontTx/>
              <a:buChar char="•"/>
              <a:tabLst>
                <a:tab pos="863600" algn="l"/>
                <a:tab pos="914400" algn="l"/>
              </a:tabLst>
            </a:pPr>
            <a:r>
              <a:rPr lang="en-US" sz="1100" smtClean="0">
                <a:cs typeface="Arial" charset="0"/>
              </a:rPr>
              <a:t>First, I would like to talk a bit about the current economic situation.</a:t>
            </a:r>
          </a:p>
          <a:p>
            <a:pPr marL="280988" indent="-280988" algn="just">
              <a:spcBef>
                <a:spcPct val="20000"/>
              </a:spcBef>
              <a:buFontTx/>
              <a:buChar char="•"/>
              <a:tabLst>
                <a:tab pos="863600" algn="l"/>
                <a:tab pos="914400" algn="l"/>
              </a:tabLst>
            </a:pPr>
            <a:r>
              <a:rPr lang="en-US" sz="1100" smtClean="0">
                <a:cs typeface="Arial" charset="0"/>
              </a:rPr>
              <a:t>GDP growth did not recover as expected and hit a decadal low of 5.0% in 2012-13</a:t>
            </a:r>
          </a:p>
          <a:p>
            <a:pPr marL="280988" indent="-280988" algn="just">
              <a:spcBef>
                <a:spcPct val="20000"/>
              </a:spcBef>
              <a:buFontTx/>
              <a:buChar char="•"/>
              <a:tabLst>
                <a:tab pos="863600" algn="l"/>
                <a:tab pos="914400" algn="l"/>
              </a:tabLst>
            </a:pPr>
            <a:r>
              <a:rPr lang="en-US" sz="1100" smtClean="0">
                <a:cs typeface="Arial" charset="0"/>
              </a:rPr>
              <a:t>The growth rate for industry which includes mining, manufacturing, utilities and construction, at 3.1% is the key cause of concern. Manufacturing growth has plummeted to as low as 1.9%</a:t>
            </a:r>
          </a:p>
          <a:p>
            <a:pPr marL="280988" indent="-280988">
              <a:spcBef>
                <a:spcPct val="20000"/>
              </a:spcBef>
              <a:buFontTx/>
              <a:buChar char="•"/>
              <a:tabLst>
                <a:tab pos="863600" algn="l"/>
                <a:tab pos="914400" algn="l"/>
              </a:tabLst>
            </a:pPr>
            <a:r>
              <a:rPr lang="en-US" sz="1100" smtClean="0">
                <a:cs typeface="Arial" charset="0"/>
              </a:rPr>
              <a:t>Services too have moderated to a growth rate of 6.6% in line with the industrial slowdown</a:t>
            </a:r>
            <a:br>
              <a:rPr lang="en-US" sz="1100" smtClean="0">
                <a:cs typeface="Arial" charset="0"/>
              </a:rPr>
            </a:br>
            <a:endParaRPr lang="en-US" sz="1100" smtClean="0">
              <a:cs typeface="Arial" charset="0"/>
            </a:endParaRPr>
          </a:p>
          <a:p>
            <a:pPr marL="280988" indent="-280988">
              <a:spcBef>
                <a:spcPct val="20000"/>
              </a:spcBef>
              <a:tabLst>
                <a:tab pos="863600" algn="l"/>
                <a:tab pos="914400" algn="l"/>
              </a:tabLst>
            </a:pPr>
            <a:endParaRPr lang="en-US" sz="1100" smtClean="0">
              <a:latin typeface="Arial" charset="0"/>
              <a:cs typeface="Arial" charset="0"/>
            </a:endParaRPr>
          </a:p>
          <a:p>
            <a:pPr marL="280988" indent="-280988">
              <a:spcBef>
                <a:spcPct val="0"/>
              </a:spcBef>
              <a:tabLst>
                <a:tab pos="863600" algn="l"/>
                <a:tab pos="914400" algn="l"/>
              </a:tabLst>
            </a:pPr>
            <a:endParaRPr lang="en-US" sz="1400" smtClean="0">
              <a:latin typeface="Arial" charset="0"/>
              <a:cs typeface="Arial"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3" name="Rectangle 2"/>
          <p:cNvSpPr>
            <a:spLocks noGrp="1" noRot="1" noChangeAspect="1" noChangeArrowheads="1" noTextEdit="1"/>
          </p:cNvSpPr>
          <p:nvPr>
            <p:ph type="sldImg"/>
          </p:nvPr>
        </p:nvSpPr>
        <p:spPr bwMode="auto">
          <a:xfrm>
            <a:off x="1184275" y="696913"/>
            <a:ext cx="4648200" cy="3486150"/>
          </a:xfrm>
          <a:noFill/>
          <a:ln>
            <a:solidFill>
              <a:srgbClr val="000000"/>
            </a:solidFill>
            <a:miter lim="800000"/>
            <a:headEnd/>
            <a:tailEnd/>
          </a:ln>
        </p:spPr>
      </p:sp>
      <p:sp>
        <p:nvSpPr>
          <p:cNvPr id="248834" name="Rectangle 3"/>
          <p:cNvSpPr>
            <a:spLocks noGrp="1" noChangeArrowheads="1"/>
          </p:cNvSpPr>
          <p:nvPr>
            <p:ph type="body" idx="1"/>
          </p:nvPr>
        </p:nvSpPr>
        <p:spPr bwMode="auto">
          <a:xfrm>
            <a:off x="228600" y="4416425"/>
            <a:ext cx="6477000" cy="4651375"/>
          </a:xfrm>
          <a:noFill/>
        </p:spPr>
        <p:txBody>
          <a:bodyPr wrap="square" lIns="91420" tIns="45710" rIns="91420" bIns="45710" numCol="1" anchor="t" anchorCtr="0" compatLnSpc="1">
            <a:prstTxWarp prst="textNoShape">
              <a:avLst/>
            </a:prstTxWarp>
          </a:bodyPr>
          <a:lstStyle/>
          <a:p>
            <a:pPr algn="just"/>
            <a:r>
              <a:rPr lang="en-US" sz="1100" smtClean="0"/>
              <a:t>Sustainability has become a cornerstone for India’s development given the challenges of a growing population, climate change and lack of infrastructure</a:t>
            </a:r>
            <a:r>
              <a:rPr lang="en-US" sz="1100" i="1" smtClean="0"/>
              <a:t>.</a:t>
            </a:r>
          </a:p>
          <a:p>
            <a:pPr lvl="1" indent="-228600" algn="just">
              <a:buFontTx/>
              <a:buChar char="•"/>
            </a:pPr>
            <a:r>
              <a:rPr lang="en-US" sz="1100" smtClean="0"/>
              <a:t>Some key initiatives in this space that we have taken include t</a:t>
            </a:r>
            <a:r>
              <a:rPr lang="en-GB" sz="1100" smtClean="0"/>
              <a:t>he launch of GreenCo rating, the first of its kind in the world. GreenCo </a:t>
            </a:r>
            <a:r>
              <a:rPr lang="en-US" sz="1100" smtClean="0"/>
              <a:t>rates companies on the environmental friendliness of their activities &amp; products and suggests the way forward in pursuing a Green path. About six companies have been rated and more than 50 companies are working on this Rating</a:t>
            </a:r>
          </a:p>
          <a:p>
            <a:pPr lvl="1" indent="-228600" algn="just">
              <a:buFontTx/>
              <a:buChar char="•"/>
            </a:pPr>
            <a:r>
              <a:rPr lang="en-US" sz="1100" smtClean="0"/>
              <a:t>CII is spearheading the green building movement in India. Today, India has over 1,980 registered green building projects amounting to over 1.38 Billion sq.ft of green building footprint. There is also a need to focus on promoting Green Cities, Green Homes, Green Landscaping, Green Existing Buildings, etc..</a:t>
            </a:r>
          </a:p>
          <a:p>
            <a:pPr lvl="1" indent="-228600" algn="just">
              <a:buFontTx/>
              <a:buChar char="•"/>
            </a:pPr>
            <a:r>
              <a:rPr lang="en-US" sz="1100" smtClean="0"/>
              <a:t>CII and World Resources Institute (WRI) have launched India’s first Green Power Market Development Group (GPMDG) to scale-up Indian Green Energy markets and enabling corporate buyers to access reliable and clean energy, and diversify their energy portfolios with Green Power.</a:t>
            </a:r>
          </a:p>
          <a:p>
            <a:pPr lvl="1" indent="-228600" algn="just">
              <a:buFontTx/>
              <a:buChar char="•"/>
            </a:pPr>
            <a:r>
              <a:rPr lang="en-US" sz="1100" smtClean="0"/>
              <a:t>Another initiative, Project SPEED, aims to provide affordable green energy to rural India with mobile towers serving as anchor loads. Under this initiative, more than 50 commercial pilots will be set up in the country in the next two years. </a:t>
            </a:r>
          </a:p>
          <a:p>
            <a:pPr lvl="1" indent="-228600" algn="just">
              <a:buFontTx/>
              <a:buChar char="•"/>
            </a:pPr>
            <a:r>
              <a:rPr lang="en-US" sz="1100" smtClean="0"/>
              <a:t>In 2012, CII has released a Report on Tamil Nadu's Carbon Footprint. This Report has estimated the baseline emissions for Tamil Nadu in 2009-10 and has highlighted broad opportunities for emission reduction. This year, CII would undertake similar studies in other States including Andhra Pradesh, Odisha and West Bengal. </a:t>
            </a:r>
          </a:p>
          <a:p>
            <a:pPr lvl="1" indent="-228600" algn="just">
              <a:buFontTx/>
              <a:buChar char="•"/>
            </a:pPr>
            <a:r>
              <a:rPr lang="en-GB" sz="1100" smtClean="0"/>
              <a:t>Business has a key role in conservation and CII in partnership with the </a:t>
            </a:r>
            <a:r>
              <a:rPr lang="en-US" smtClean="0"/>
              <a:t>International Union for Conservation of Nature (</a:t>
            </a:r>
            <a:r>
              <a:rPr lang="en-GB" sz="1100" smtClean="0"/>
              <a:t>IUCN) will be launching Leaders for Nature network in India.</a:t>
            </a:r>
          </a:p>
          <a:p>
            <a:pPr lvl="1" indent="-228600" algn="just">
              <a:buFontTx/>
              <a:buChar char="•"/>
            </a:pPr>
            <a:r>
              <a:rPr lang="en-GB" sz="1100" smtClean="0"/>
              <a:t>CII also intends to launch a Sustainability label which will provide consumers information on the sustainability performance of a company. </a:t>
            </a:r>
            <a:endParaRPr lang="en-US" sz="110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1" name="Rectangle 2"/>
          <p:cNvSpPr>
            <a:spLocks noGrp="1" noRot="1" noChangeAspect="1" noChangeArrowheads="1" noTextEdit="1"/>
          </p:cNvSpPr>
          <p:nvPr>
            <p:ph type="sldImg"/>
          </p:nvPr>
        </p:nvSpPr>
        <p:spPr bwMode="auto">
          <a:xfrm>
            <a:off x="1184275" y="696913"/>
            <a:ext cx="4648200" cy="3486150"/>
          </a:xfrm>
          <a:noFill/>
          <a:ln>
            <a:solidFill>
              <a:srgbClr val="000000"/>
            </a:solidFill>
            <a:miter lim="800000"/>
            <a:headEnd/>
            <a:tailEnd/>
          </a:ln>
        </p:spPr>
      </p:sp>
      <p:sp>
        <p:nvSpPr>
          <p:cNvPr id="250882" name="Rectangle 3"/>
          <p:cNvSpPr>
            <a:spLocks noGrp="1" noChangeArrowheads="1"/>
          </p:cNvSpPr>
          <p:nvPr>
            <p:ph type="body" idx="1"/>
          </p:nvPr>
        </p:nvSpPr>
        <p:spPr bwMode="auto">
          <a:xfrm>
            <a:off x="787400" y="4414838"/>
            <a:ext cx="5511800" cy="4651375"/>
          </a:xfrm>
          <a:noFill/>
        </p:spPr>
        <p:txBody>
          <a:bodyPr wrap="square" lIns="91405" tIns="45702" rIns="91405" bIns="45702" numCol="1" anchor="t" anchorCtr="0" compatLnSpc="1">
            <a:prstTxWarp prst="textNoShape">
              <a:avLst/>
            </a:prstTxWarp>
          </a:bodyPr>
          <a:lstStyle/>
          <a:p>
            <a:pPr marL="228600" indent="-228600" algn="just">
              <a:buFontTx/>
              <a:buChar char="•"/>
            </a:pPr>
            <a:r>
              <a:rPr lang="en-US" sz="1100" smtClean="0"/>
              <a:t>On the global front CII undertakes activities to connect Indian business with global business, policy makers and other relevant stakeholders </a:t>
            </a:r>
          </a:p>
          <a:p>
            <a:pPr marL="228600" indent="-228600" algn="just">
              <a:buFontTx/>
              <a:buChar char="•"/>
            </a:pPr>
            <a:r>
              <a:rPr lang="en-US" sz="1100" smtClean="0"/>
              <a:t>To address the issue of widening Current Account Deficit, CII along with the Government of India will work on a three pronged strategy comprising export promotion particularly to emerging markets like Latin America, ASEAn, Africa and CIS countries; strengthening the import competing sector through greater focus on manufacturing and FDI inflow. </a:t>
            </a:r>
          </a:p>
          <a:p>
            <a:pPr marL="228600" indent="-228600" algn="just">
              <a:buFontTx/>
              <a:buChar char="•"/>
            </a:pPr>
            <a:r>
              <a:rPr lang="en-US" sz="1100" smtClean="0"/>
              <a:t>CII will also help industry to make use of existing FTAs to their advantage and integrate into the regional / global value chain.</a:t>
            </a:r>
          </a:p>
          <a:p>
            <a:pPr marL="228600" indent="-228600" algn="just">
              <a:buFontTx/>
              <a:buChar char="•"/>
            </a:pPr>
            <a:r>
              <a:rPr lang="en-US" sz="1100" smtClean="0"/>
              <a:t>We intend to focus on the key areas of sourcing raw materials, energy &amp; food security and external trade enhancement. </a:t>
            </a:r>
          </a:p>
          <a:p>
            <a:pPr marL="228600" indent="-228600" algn="just">
              <a:buFontTx/>
              <a:buChar char="•"/>
            </a:pPr>
            <a:r>
              <a:rPr lang="en-US" sz="1100" smtClean="0"/>
              <a:t>During the year, we will deepen its engagement with the emerging markets of South East Asia, Latin America and Africa. Revive engagement with traditional markets </a:t>
            </a:r>
          </a:p>
          <a:p>
            <a:pPr marL="228600" indent="-228600" algn="just">
              <a:buFontTx/>
              <a:buChar char="•"/>
            </a:pPr>
            <a:r>
              <a:rPr lang="en-US" sz="1100" smtClean="0"/>
              <a:t>Mutli-lateral FORA are important for enhancing India’s international relations. Hence, CII will engage more effectively with ADB, B-20, Organisation for Economic Cooperation and Development (OECD), Bangladesh, India, Myanmar Sri Lanka, Thailand Economic Cooperation (BIMSTEC), Brazil Russia India China and South Africa (BRICS), India Brazil South Africa (IBSA), World Bank, WTO</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29" name="Rectangle 2"/>
          <p:cNvSpPr>
            <a:spLocks noGrp="1" noRot="1" noChangeAspect="1" noChangeArrowheads="1" noTextEdit="1"/>
          </p:cNvSpPr>
          <p:nvPr>
            <p:ph type="sldImg"/>
          </p:nvPr>
        </p:nvSpPr>
        <p:spPr bwMode="auto">
          <a:xfrm>
            <a:off x="1184275" y="696913"/>
            <a:ext cx="4648200" cy="3486150"/>
          </a:xfrm>
          <a:noFill/>
          <a:ln>
            <a:solidFill>
              <a:srgbClr val="000000"/>
            </a:solidFill>
            <a:miter lim="800000"/>
            <a:headEnd/>
            <a:tailEnd/>
          </a:ln>
        </p:spPr>
      </p:sp>
      <p:sp>
        <p:nvSpPr>
          <p:cNvPr id="252930" name="Rectangle 3"/>
          <p:cNvSpPr>
            <a:spLocks noGrp="1" noChangeArrowheads="1"/>
          </p:cNvSpPr>
          <p:nvPr>
            <p:ph type="body" idx="1"/>
          </p:nvPr>
        </p:nvSpPr>
        <p:spPr bwMode="auto">
          <a:xfrm>
            <a:off x="787400" y="4416425"/>
            <a:ext cx="5511800" cy="4651375"/>
          </a:xfrm>
          <a:noFill/>
        </p:spPr>
        <p:txBody>
          <a:bodyPr wrap="square" lIns="91420" tIns="45710" rIns="91420" bIns="45710" numCol="1" anchor="t" anchorCtr="0" compatLnSpc="1">
            <a:prstTxWarp prst="textNoShape">
              <a:avLst/>
            </a:prstTxWarp>
          </a:bodyPr>
          <a:lstStyle/>
          <a:p>
            <a:pPr eaLnBrk="1" hangingPunct="1">
              <a:spcBef>
                <a:spcPct val="20000"/>
              </a:spcBef>
            </a:pPr>
            <a:endParaRPr lang="en-US" b="1"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7" name="Rectangle 2"/>
          <p:cNvSpPr>
            <a:spLocks noGrp="1" noRot="1" noChangeAspect="1" noChangeArrowheads="1" noTextEdit="1"/>
          </p:cNvSpPr>
          <p:nvPr>
            <p:ph type="sldImg"/>
          </p:nvPr>
        </p:nvSpPr>
        <p:spPr bwMode="auto">
          <a:xfrm>
            <a:off x="1184275" y="696913"/>
            <a:ext cx="4648200" cy="3486150"/>
          </a:xfrm>
          <a:noFill/>
          <a:ln>
            <a:solidFill>
              <a:srgbClr val="000000"/>
            </a:solidFill>
            <a:miter lim="800000"/>
            <a:headEnd/>
            <a:tailEnd/>
          </a:ln>
        </p:spPr>
      </p:sp>
      <p:sp>
        <p:nvSpPr>
          <p:cNvPr id="254978" name="Rectangle 3"/>
          <p:cNvSpPr>
            <a:spLocks noGrp="1" noChangeArrowheads="1"/>
          </p:cNvSpPr>
          <p:nvPr>
            <p:ph type="body" idx="1"/>
          </p:nvPr>
        </p:nvSpPr>
        <p:spPr bwMode="auto">
          <a:xfrm>
            <a:off x="787400" y="4416425"/>
            <a:ext cx="5511800" cy="4651375"/>
          </a:xfrm>
          <a:noFill/>
        </p:spPr>
        <p:txBody>
          <a:bodyPr wrap="square" lIns="91420" tIns="45710" rIns="91420" bIns="45710" numCol="1" anchor="t" anchorCtr="0" compatLnSpc="1">
            <a:prstTxWarp prst="textNoShape">
              <a:avLst/>
            </a:prstTxWarp>
          </a:bodyPr>
          <a:lstStyle/>
          <a:p>
            <a:pPr marL="171450" indent="-171450" eaLnBrk="1" hangingPunct="1">
              <a:spcBef>
                <a:spcPct val="20000"/>
              </a:spcBef>
            </a:pPr>
            <a:endParaRPr lang="en-US" sz="1400" b="1" smtClean="0">
              <a:latin typeface="Arial" charset="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95586" name="Rectangle 3"/>
          <p:cNvSpPr>
            <a:spLocks noGrp="1" noChangeArrowheads="1"/>
          </p:cNvSpPr>
          <p:nvPr>
            <p:ph type="body" idx="1"/>
          </p:nvPr>
        </p:nvSpPr>
        <p:spPr bwMode="auto">
          <a:xfrm>
            <a:off x="701675" y="4416425"/>
            <a:ext cx="5673725" cy="4498975"/>
          </a:xfrm>
          <a:noFill/>
        </p:spPr>
        <p:txBody>
          <a:bodyPr wrap="square" lIns="91658" tIns="45829" rIns="91658" bIns="45829" numCol="1" anchor="t" anchorCtr="0" compatLnSpc="1">
            <a:prstTxWarp prst="textNoShape">
              <a:avLst/>
            </a:prstTxWarp>
          </a:bodyPr>
          <a:lstStyle/>
          <a:p>
            <a:pPr marL="280988" indent="-280988" algn="just">
              <a:spcBef>
                <a:spcPct val="20000"/>
              </a:spcBef>
              <a:buFontTx/>
              <a:buChar char="•"/>
            </a:pPr>
            <a:r>
              <a:rPr lang="en-US" sz="1100" smtClean="0">
                <a:cs typeface="Arial" charset="0"/>
              </a:rPr>
              <a:t>The investment-GDP ratio which had reached a peak of 38.1% in 2007-08 has moderated to 35.0% as of 2011-12</a:t>
            </a:r>
          </a:p>
          <a:p>
            <a:pPr marL="280988" indent="-280988" algn="just">
              <a:spcBef>
                <a:spcPct val="20000"/>
              </a:spcBef>
              <a:buFontTx/>
              <a:buChar char="•"/>
            </a:pPr>
            <a:r>
              <a:rPr lang="en-US" sz="1100" smtClean="0">
                <a:cs typeface="Arial" charset="0"/>
              </a:rPr>
              <a:t>Consumption growth has also moderated for the first time in many years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97634" name="Rectangle 3"/>
          <p:cNvSpPr>
            <a:spLocks noGrp="1" noChangeArrowheads="1"/>
          </p:cNvSpPr>
          <p:nvPr>
            <p:ph type="body" idx="1"/>
          </p:nvPr>
        </p:nvSpPr>
        <p:spPr bwMode="auto">
          <a:xfrm>
            <a:off x="690563" y="4351338"/>
            <a:ext cx="5762625" cy="4716462"/>
          </a:xfrm>
          <a:noFill/>
        </p:spPr>
        <p:txBody>
          <a:bodyPr wrap="square" lIns="93177" tIns="46589" rIns="93177" bIns="46589" numCol="1" anchor="t" anchorCtr="0" compatLnSpc="1">
            <a:prstTxWarp prst="textNoShape">
              <a:avLst/>
            </a:prstTxWarp>
          </a:bodyPr>
          <a:lstStyle/>
          <a:p>
            <a:pPr marL="280988" indent="-280988" algn="just">
              <a:spcBef>
                <a:spcPct val="20000"/>
              </a:spcBef>
              <a:buFontTx/>
              <a:buChar char="•"/>
            </a:pPr>
            <a:r>
              <a:rPr lang="en-US" sz="1100" smtClean="0">
                <a:cs typeface="Arial" charset="0"/>
              </a:rPr>
              <a:t>Although WPI inflation has moderated, CPI inflation remains high and food prices are a key threat</a:t>
            </a:r>
          </a:p>
          <a:p>
            <a:pPr marL="280988" indent="-280988" algn="just">
              <a:spcBef>
                <a:spcPct val="20000"/>
              </a:spcBef>
              <a:buFontTx/>
              <a:buChar char="•"/>
            </a:pPr>
            <a:r>
              <a:rPr lang="en-US" sz="1100" smtClean="0">
                <a:cs typeface="Arial" charset="0"/>
              </a:rPr>
              <a:t>CII has maintained that supply side needs to be eased for inflation to be moderated; raising interest rates has been counter-productive as it has discouraged investment</a:t>
            </a:r>
          </a:p>
          <a:p>
            <a:pPr marL="280988" indent="-280988">
              <a:spcBef>
                <a:spcPct val="20000"/>
              </a:spcBef>
              <a:buFontTx/>
              <a:buChar char="•"/>
            </a:pPr>
            <a:endParaRPr lang="en-US" sz="1100" b="1" smtClean="0">
              <a:cs typeface="Arial" charset="0"/>
            </a:endParaRPr>
          </a:p>
          <a:p>
            <a:pPr marL="280988" indent="-280988">
              <a:spcBef>
                <a:spcPct val="20000"/>
              </a:spcBef>
              <a:buFontTx/>
              <a:buChar char="•"/>
            </a:pPr>
            <a:endParaRPr lang="en-US" sz="1400" b="1" smtClean="0">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1" name="Rectangle 7"/>
          <p:cNvSpPr txBox="1">
            <a:spLocks noGrp="1" noChangeArrowheads="1"/>
          </p:cNvSpPr>
          <p:nvPr/>
        </p:nvSpPr>
        <p:spPr bwMode="auto">
          <a:xfrm>
            <a:off x="3970338" y="8829675"/>
            <a:ext cx="3038475" cy="465138"/>
          </a:xfrm>
          <a:prstGeom prst="rect">
            <a:avLst/>
          </a:prstGeom>
          <a:noFill/>
          <a:ln w="9525">
            <a:noFill/>
            <a:miter lim="800000"/>
            <a:headEnd/>
            <a:tailEnd/>
          </a:ln>
        </p:spPr>
        <p:txBody>
          <a:bodyPr lIns="93177" tIns="46589" rIns="93177" bIns="46589" anchor="b"/>
          <a:lstStyle/>
          <a:p>
            <a:pPr algn="r" defTabSz="931863"/>
            <a:fld id="{783035B7-C598-4520-B817-11096CD7912B}" type="slidenum">
              <a:rPr lang="en-US" sz="1200"/>
              <a:pPr algn="r" defTabSz="931863"/>
              <a:t>6</a:t>
            </a:fld>
            <a:endParaRPr lang="en-US" sz="1200"/>
          </a:p>
        </p:txBody>
      </p:sp>
      <p:sp>
        <p:nvSpPr>
          <p:cNvPr id="19968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99683" name="Rectangle 3"/>
          <p:cNvSpPr>
            <a:spLocks noGrp="1" noChangeArrowheads="1"/>
          </p:cNvSpPr>
          <p:nvPr>
            <p:ph type="body" idx="1"/>
          </p:nvPr>
        </p:nvSpPr>
        <p:spPr bwMode="auto">
          <a:xfrm>
            <a:off x="935038" y="4416425"/>
            <a:ext cx="5140325" cy="4183063"/>
          </a:xfrm>
          <a:noFill/>
        </p:spPr>
        <p:txBody>
          <a:bodyPr wrap="square" lIns="93177" tIns="46589" rIns="93177" bIns="46589" numCol="1" anchor="t" anchorCtr="0" compatLnSpc="1">
            <a:prstTxWarp prst="textNoShape">
              <a:avLst/>
            </a:prstTxWarp>
          </a:bodyPr>
          <a:lstStyle/>
          <a:p>
            <a:pPr marL="171450" indent="-171450" algn="just">
              <a:spcBef>
                <a:spcPct val="0"/>
              </a:spcBef>
              <a:buFontTx/>
              <a:buChar char="•"/>
            </a:pPr>
            <a:r>
              <a:rPr lang="en-US" sz="1100" smtClean="0"/>
              <a:t>Fiscal consolidation will take place gradually over the next few years; </a:t>
            </a:r>
          </a:p>
          <a:p>
            <a:pPr marL="171450" indent="-171450" algn="just">
              <a:spcBef>
                <a:spcPct val="0"/>
              </a:spcBef>
              <a:buFontTx/>
              <a:buChar char="•"/>
            </a:pPr>
            <a:r>
              <a:rPr lang="en-US" sz="1100" smtClean="0"/>
              <a:t>The challenge is to reduce the deficit without cutting capital spending which could have a negative impact on economic revival</a:t>
            </a:r>
          </a:p>
          <a:p>
            <a:pPr marL="171450" indent="-171450" algn="just">
              <a:spcBef>
                <a:spcPct val="0"/>
              </a:spcBef>
              <a:buFontTx/>
              <a:buChar char="•"/>
            </a:pPr>
            <a:r>
              <a:rPr lang="en-US" sz="1100" smtClean="0"/>
              <a:t>Spending on subsidies will continue to remain high</a:t>
            </a:r>
          </a:p>
          <a:p>
            <a:pPr marL="171450" indent="-171450" algn="just">
              <a:spcBef>
                <a:spcPct val="20000"/>
              </a:spcBef>
              <a:buFontTx/>
              <a:buChar char="•"/>
            </a:pPr>
            <a:r>
              <a:rPr lang="en-US" sz="1100" smtClean="0">
                <a:cs typeface="Arial" charset="0"/>
              </a:rPr>
              <a:t>The current account deficit has continued to increase due to declining exports even as imports on account of oil, gold and coal continue to rise</a:t>
            </a:r>
          </a:p>
          <a:p>
            <a:pPr marL="171450" indent="-171450" algn="just">
              <a:spcBef>
                <a:spcPct val="20000"/>
              </a:spcBef>
              <a:buFontTx/>
              <a:buChar char="•"/>
            </a:pPr>
            <a:r>
              <a:rPr lang="en-US" sz="1100" smtClean="0">
                <a:cs typeface="Arial" charset="0"/>
              </a:rPr>
              <a:t>The current account deficit as a percentage of GDP at 5.4% during April to December 2012 is very worrying</a:t>
            </a:r>
          </a:p>
          <a:p>
            <a:pPr marL="171450" indent="-171450" algn="just">
              <a:spcBef>
                <a:spcPct val="20000"/>
              </a:spcBef>
              <a:buFontTx/>
              <a:buChar char="•"/>
            </a:pPr>
            <a:r>
              <a:rPr lang="en-US" sz="1100" smtClean="0">
                <a:cs typeface="Arial" charset="0"/>
              </a:rPr>
              <a:t>It has made us dependent on capital inflows; even though capital inflows have been adequate till now, they could reverse at any time. </a:t>
            </a:r>
          </a:p>
          <a:p>
            <a:pPr marL="171450" indent="-171450" algn="just">
              <a:spcBef>
                <a:spcPct val="20000"/>
              </a:spcBef>
              <a:buFontTx/>
              <a:buChar char="•"/>
            </a:pPr>
            <a:r>
              <a:rPr lang="en-US" sz="1100" smtClean="0">
                <a:cs typeface="Arial" charset="0"/>
              </a:rPr>
              <a:t>This would lead to currency depreciation and a depletion of our foreign exchange reserves. </a:t>
            </a:r>
          </a:p>
          <a:p>
            <a:pPr marL="171450" indent="-171450">
              <a:spcBef>
                <a:spcPct val="0"/>
              </a:spcBef>
            </a:pPr>
            <a:endParaRPr lang="en-US" sz="110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29" name="Rectangle 2"/>
          <p:cNvSpPr>
            <a:spLocks noGrp="1" noRot="1" noChangeAspect="1" noChangeArrowheads="1" noTextEdit="1"/>
          </p:cNvSpPr>
          <p:nvPr>
            <p:ph type="sldImg"/>
          </p:nvPr>
        </p:nvSpPr>
        <p:spPr bwMode="auto">
          <a:xfrm>
            <a:off x="1184275" y="696913"/>
            <a:ext cx="4648200" cy="3486150"/>
          </a:xfrm>
          <a:noFill/>
          <a:ln>
            <a:solidFill>
              <a:srgbClr val="000000"/>
            </a:solidFill>
            <a:miter lim="800000"/>
            <a:headEnd/>
            <a:tailEnd/>
          </a:ln>
        </p:spPr>
      </p:sp>
      <p:sp>
        <p:nvSpPr>
          <p:cNvPr id="201730" name="Rectangle 3"/>
          <p:cNvSpPr>
            <a:spLocks noGrp="1" noChangeArrowheads="1"/>
          </p:cNvSpPr>
          <p:nvPr>
            <p:ph type="body" idx="1"/>
          </p:nvPr>
        </p:nvSpPr>
        <p:spPr bwMode="auto">
          <a:xfrm>
            <a:off x="787400" y="4416425"/>
            <a:ext cx="5511800" cy="4651375"/>
          </a:xfrm>
          <a:noFill/>
        </p:spPr>
        <p:txBody>
          <a:bodyPr wrap="square" lIns="91648" tIns="45823" rIns="91648" bIns="45823" numCol="1" anchor="t" anchorCtr="0" compatLnSpc="1">
            <a:prstTxWarp prst="textNoShape">
              <a:avLst/>
            </a:prstTxWarp>
          </a:bodyPr>
          <a:lstStyle/>
          <a:p>
            <a:pPr marL="168275" indent="-168275" algn="just">
              <a:spcBef>
                <a:spcPct val="20000"/>
              </a:spcBef>
              <a:buFontTx/>
              <a:buChar char="•"/>
            </a:pPr>
            <a:r>
              <a:rPr lang="en-US" sz="1100" smtClean="0">
                <a:cs typeface="Arial" charset="0"/>
              </a:rPr>
              <a:t>With the interest rate cycle turning, some recovery in capital formation and in GDP growth is likely in 2013-14</a:t>
            </a:r>
          </a:p>
          <a:p>
            <a:pPr marL="168275" indent="-168275" algn="just">
              <a:spcBef>
                <a:spcPct val="20000"/>
              </a:spcBef>
              <a:buFontTx/>
              <a:buChar char="•"/>
            </a:pPr>
            <a:r>
              <a:rPr lang="en-US" sz="1100" smtClean="0">
                <a:cs typeface="Arial" charset="0"/>
              </a:rPr>
              <a:t>We expect a base case of 6.2% growth but it could range between 6.0 – 6.4%</a:t>
            </a:r>
          </a:p>
          <a:p>
            <a:pPr marL="168275" indent="-168275" algn="just">
              <a:spcBef>
                <a:spcPct val="20000"/>
              </a:spcBef>
              <a:buFontTx/>
              <a:buChar char="•"/>
            </a:pPr>
            <a:r>
              <a:rPr lang="en-US" sz="1100" smtClean="0">
                <a:cs typeface="Arial" charset="0"/>
              </a:rPr>
              <a:t>Industrial growth is likely to recover given the low base of the previous year but not likely to grow more than 5.0 – 5.5% </a:t>
            </a:r>
          </a:p>
          <a:p>
            <a:pPr marL="168275" indent="-168275" algn="just">
              <a:spcBef>
                <a:spcPct val="20000"/>
              </a:spcBef>
              <a:buFontTx/>
              <a:buChar char="•"/>
            </a:pPr>
            <a:r>
              <a:rPr lang="en-US" sz="1100" smtClean="0">
                <a:cs typeface="Arial" charset="0"/>
              </a:rPr>
              <a:t>Growth in the services sector will recover but not likely to accelerate beyond 7.2 – 7.5%, given the fragile global conditions</a:t>
            </a:r>
          </a:p>
          <a:p>
            <a:pPr marL="168275" indent="-168275" algn="just">
              <a:spcBef>
                <a:spcPct val="20000"/>
              </a:spcBef>
              <a:buFontTx/>
              <a:buChar char="•"/>
            </a:pPr>
            <a:r>
              <a:rPr lang="en-US" sz="1100" smtClean="0">
                <a:cs typeface="Arial" charset="0"/>
              </a:rPr>
              <a:t>Agriculture will continue to grow at its average growth rate of 2.5 – 3.5%</a:t>
            </a:r>
          </a:p>
          <a:p>
            <a:pPr marL="168275" indent="-168275" algn="just">
              <a:spcBef>
                <a:spcPct val="0"/>
              </a:spcBef>
              <a:buFontTx/>
              <a:buChar char="•"/>
            </a:pPr>
            <a:r>
              <a:rPr lang="en-US" sz="1100" smtClean="0">
                <a:cs typeface="Arial" charset="0"/>
              </a:rPr>
              <a:t>Reviving the economy is an imperative, given that higher growth is required to meet aspirations of the people of India </a:t>
            </a:r>
          </a:p>
          <a:p>
            <a:pPr marL="168275" indent="-168275" algn="just">
              <a:spcBef>
                <a:spcPct val="20000"/>
              </a:spcBef>
              <a:buFontTx/>
              <a:buChar char="•"/>
            </a:pPr>
            <a:r>
              <a:rPr lang="en-US" sz="1100" smtClean="0">
                <a:cs typeface="Arial" charset="0"/>
              </a:rPr>
              <a:t>Social programmes to achieve more inclusive growth can be sustained only if greater revenue is generated</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7" name="Slide Image Placeholder 1"/>
          <p:cNvSpPr>
            <a:spLocks noGrp="1" noRot="1" noChangeAspect="1" noTextEdit="1"/>
          </p:cNvSpPr>
          <p:nvPr>
            <p:ph type="sldImg"/>
          </p:nvPr>
        </p:nvSpPr>
        <p:spPr bwMode="auto">
          <a:noFill/>
          <a:ln>
            <a:solidFill>
              <a:srgbClr val="000000"/>
            </a:solidFill>
            <a:miter lim="800000"/>
            <a:headEnd/>
            <a:tailEnd/>
          </a:ln>
        </p:spPr>
      </p:sp>
      <p:sp>
        <p:nvSpPr>
          <p:cNvPr id="203778" name="Notes Placeholder 2"/>
          <p:cNvSpPr>
            <a:spLocks noGrp="1"/>
          </p:cNvSpPr>
          <p:nvPr>
            <p:ph type="body" idx="1"/>
          </p:nvPr>
        </p:nvSpPr>
        <p:spPr bwMode="auto">
          <a:xfrm>
            <a:off x="701675" y="4416425"/>
            <a:ext cx="5607050" cy="4183063"/>
          </a:xfrm>
          <a:noFill/>
        </p:spPr>
        <p:txBody>
          <a:bodyPr wrap="square" lIns="93177" tIns="46589" rIns="93177" bIns="46589" numCol="1" anchor="t" anchorCtr="0" compatLnSpc="1">
            <a:prstTxWarp prst="textNoShape">
              <a:avLst/>
            </a:prstTxWarp>
          </a:bodyPr>
          <a:lstStyle/>
          <a:p>
            <a:pPr marL="168275" indent="-168275" algn="just">
              <a:spcBef>
                <a:spcPct val="0"/>
              </a:spcBef>
              <a:buFontTx/>
              <a:buChar char="•"/>
            </a:pPr>
            <a:r>
              <a:rPr lang="en-US" sz="1100" smtClean="0">
                <a:cs typeface="Arial" charset="0"/>
              </a:rPr>
              <a:t>Domestic conditions were challenging and prevented the recovery that was expected at the beginning of the year</a:t>
            </a:r>
          </a:p>
          <a:p>
            <a:pPr marL="168275" indent="-168275" algn="just">
              <a:spcBef>
                <a:spcPct val="0"/>
              </a:spcBef>
              <a:buFontTx/>
              <a:buChar char="•"/>
            </a:pPr>
            <a:r>
              <a:rPr lang="en-US" sz="1100" smtClean="0">
                <a:cs typeface="Arial" charset="0"/>
              </a:rPr>
              <a:t>Need to build resilience at home by restoring macro-economic balance viz. reducing the twin deficits</a:t>
            </a:r>
          </a:p>
          <a:p>
            <a:pPr marL="168275" indent="-168275" algn="just">
              <a:spcBef>
                <a:spcPct val="0"/>
              </a:spcBef>
              <a:buFontTx/>
              <a:buChar char="•"/>
            </a:pPr>
            <a:r>
              <a:rPr lang="en-US" sz="1100" smtClean="0">
                <a:cs typeface="Arial" charset="0"/>
              </a:rPr>
              <a:t>Also, we have ahead of us the Herculean task of reviving economic growth. This is essential to meet the aspirations of a billion plus and to make the transition to a developed nation which requires sustained high rates of equitable growth with development. </a:t>
            </a:r>
          </a:p>
        </p:txBody>
      </p:sp>
      <p:sp>
        <p:nvSpPr>
          <p:cNvPr id="203779" name="Slide Number Placeholder 3"/>
          <p:cNvSpPr txBox="1">
            <a:spLocks noGrp="1"/>
          </p:cNvSpPr>
          <p:nvPr/>
        </p:nvSpPr>
        <p:spPr bwMode="auto">
          <a:xfrm>
            <a:off x="3970338" y="8829675"/>
            <a:ext cx="3038475" cy="465138"/>
          </a:xfrm>
          <a:prstGeom prst="rect">
            <a:avLst/>
          </a:prstGeom>
          <a:noFill/>
          <a:ln w="9525">
            <a:noFill/>
            <a:miter lim="800000"/>
            <a:headEnd/>
            <a:tailEnd/>
          </a:ln>
        </p:spPr>
        <p:txBody>
          <a:bodyPr lIns="93177" tIns="46589" rIns="93177" bIns="46589" anchor="b"/>
          <a:lstStyle/>
          <a:p>
            <a:pPr algn="r" defTabSz="931863"/>
            <a:fld id="{2D346B2B-1D41-492C-9A24-44F664E3D25F}" type="slidenum">
              <a:rPr lang="en-IN" sz="1200">
                <a:latin typeface="Calibri" pitchFamily="34" charset="0"/>
              </a:rPr>
              <a:pPr algn="r" defTabSz="931863"/>
              <a:t>8</a:t>
            </a:fld>
            <a:endParaRPr lang="en-IN" sz="1200">
              <a:latin typeface="Calibri"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5" name="Slide Image Placeholder 1"/>
          <p:cNvSpPr>
            <a:spLocks noGrp="1" noRot="1" noChangeAspect="1" noTextEdit="1"/>
          </p:cNvSpPr>
          <p:nvPr>
            <p:ph type="sldImg"/>
          </p:nvPr>
        </p:nvSpPr>
        <p:spPr bwMode="auto">
          <a:noFill/>
          <a:ln>
            <a:solidFill>
              <a:srgbClr val="000000"/>
            </a:solidFill>
            <a:miter lim="800000"/>
            <a:headEnd/>
            <a:tailEnd/>
          </a:ln>
        </p:spPr>
      </p:sp>
      <p:sp>
        <p:nvSpPr>
          <p:cNvPr id="20582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017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4AB0224-11F6-4BD7-BF20-4545F982D13E}" type="slidenum">
              <a:rPr lang="en-IN"/>
              <a:pPr fontAlgn="base">
                <a:spcBef>
                  <a:spcPct val="0"/>
                </a:spcBef>
                <a:spcAft>
                  <a:spcPct val="0"/>
                </a:spcAft>
                <a:defRPr/>
              </a:pPr>
              <a:t>9</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2FB628A8-A768-4383-AF27-09021A3FEB14}" type="datetime1">
              <a:rPr lang="en-US"/>
              <a:pPr>
                <a:defRPr/>
              </a:pPr>
              <a:t>4/13/2013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 Confederation of Indian Industry</a:t>
            </a:r>
          </a:p>
        </p:txBody>
      </p:sp>
      <p:sp>
        <p:nvSpPr>
          <p:cNvPr id="6" name="Slide Number Placeholder 5"/>
          <p:cNvSpPr>
            <a:spLocks noGrp="1"/>
          </p:cNvSpPr>
          <p:nvPr>
            <p:ph type="sldNum" sz="quarter" idx="12"/>
          </p:nvPr>
        </p:nvSpPr>
        <p:spPr/>
        <p:txBody>
          <a:bodyPr/>
          <a:lstStyle>
            <a:lvl1pPr>
              <a:defRPr/>
            </a:lvl1pPr>
          </a:lstStyle>
          <a:p>
            <a:pPr>
              <a:defRPr/>
            </a:pPr>
            <a:fld id="{521B73DD-A790-4755-BB8C-C308838F64F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59BC290-F1CF-47D0-A882-F2660BF76C05}" type="datetime1">
              <a:rPr lang="en-US"/>
              <a:pPr>
                <a:defRPr/>
              </a:pPr>
              <a:t>4/13/2013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 Confederation of Indian Industry</a:t>
            </a:r>
          </a:p>
        </p:txBody>
      </p:sp>
      <p:sp>
        <p:nvSpPr>
          <p:cNvPr id="6" name="Slide Number Placeholder 5"/>
          <p:cNvSpPr>
            <a:spLocks noGrp="1"/>
          </p:cNvSpPr>
          <p:nvPr>
            <p:ph type="sldNum" sz="quarter" idx="12"/>
          </p:nvPr>
        </p:nvSpPr>
        <p:spPr/>
        <p:txBody>
          <a:bodyPr/>
          <a:lstStyle>
            <a:lvl1pPr>
              <a:defRPr/>
            </a:lvl1pPr>
          </a:lstStyle>
          <a:p>
            <a:pPr>
              <a:defRPr/>
            </a:pPr>
            <a:fld id="{CE012E5F-35BA-41EA-AF8A-26A37B8DCFB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9C1CBE6-A9DC-4127-8891-8DC60AD958FA}" type="datetime1">
              <a:rPr lang="en-US"/>
              <a:pPr>
                <a:defRPr/>
              </a:pPr>
              <a:t>4/13/2013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 Confederation of Indian Industry</a:t>
            </a:r>
          </a:p>
        </p:txBody>
      </p:sp>
      <p:sp>
        <p:nvSpPr>
          <p:cNvPr id="6" name="Slide Number Placeholder 5"/>
          <p:cNvSpPr>
            <a:spLocks noGrp="1"/>
          </p:cNvSpPr>
          <p:nvPr>
            <p:ph type="sldNum" sz="quarter" idx="12"/>
          </p:nvPr>
        </p:nvSpPr>
        <p:spPr/>
        <p:txBody>
          <a:bodyPr/>
          <a:lstStyle>
            <a:lvl1pPr>
              <a:defRPr/>
            </a:lvl1pPr>
          </a:lstStyle>
          <a:p>
            <a:pPr>
              <a:defRPr/>
            </a:pPr>
            <a:fld id="{BF7C4800-86B1-4DE8-9706-6271B5A556B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9D0D9A8-3BD1-45FF-8A92-3D7FCE0A43E7}" type="datetime1">
              <a:rPr lang="en-US"/>
              <a:pPr>
                <a:defRPr/>
              </a:pPr>
              <a:t>4/13/2013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 Confederation of Indian Industry</a:t>
            </a:r>
          </a:p>
        </p:txBody>
      </p:sp>
      <p:sp>
        <p:nvSpPr>
          <p:cNvPr id="6" name="Slide Number Placeholder 5"/>
          <p:cNvSpPr>
            <a:spLocks noGrp="1"/>
          </p:cNvSpPr>
          <p:nvPr>
            <p:ph type="sldNum" sz="quarter" idx="12"/>
          </p:nvPr>
        </p:nvSpPr>
        <p:spPr/>
        <p:txBody>
          <a:bodyPr/>
          <a:lstStyle>
            <a:lvl1pPr>
              <a:defRPr/>
            </a:lvl1pPr>
          </a:lstStyle>
          <a:p>
            <a:pPr>
              <a:defRPr/>
            </a:pPr>
            <a:fld id="{95CACC5F-E6ED-4274-81D5-EA49DD458C7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FB8393D-9D2F-493A-9A0C-C862C5A9748D}" type="datetime1">
              <a:rPr lang="en-US"/>
              <a:pPr>
                <a:defRPr/>
              </a:pPr>
              <a:t>4/13/2013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 Confederation of Indian Industry</a:t>
            </a:r>
          </a:p>
        </p:txBody>
      </p:sp>
      <p:sp>
        <p:nvSpPr>
          <p:cNvPr id="6" name="Slide Number Placeholder 5"/>
          <p:cNvSpPr>
            <a:spLocks noGrp="1"/>
          </p:cNvSpPr>
          <p:nvPr>
            <p:ph type="sldNum" sz="quarter" idx="12"/>
          </p:nvPr>
        </p:nvSpPr>
        <p:spPr/>
        <p:txBody>
          <a:bodyPr/>
          <a:lstStyle>
            <a:lvl1pPr>
              <a:defRPr/>
            </a:lvl1pPr>
          </a:lstStyle>
          <a:p>
            <a:pPr>
              <a:defRPr/>
            </a:pPr>
            <a:fld id="{D68ED757-19C8-4ECE-BA3A-9A47B2F1CD8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0D1F786-2EA8-466D-8C8C-6B95F8DF422A}" type="datetime1">
              <a:rPr lang="en-US"/>
              <a:pPr>
                <a:defRPr/>
              </a:pPr>
              <a:t>4/13/2013</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 Confederation of Indian Industry</a:t>
            </a:r>
          </a:p>
        </p:txBody>
      </p:sp>
      <p:sp>
        <p:nvSpPr>
          <p:cNvPr id="7" name="Slide Number Placeholder 5"/>
          <p:cNvSpPr>
            <a:spLocks noGrp="1"/>
          </p:cNvSpPr>
          <p:nvPr>
            <p:ph type="sldNum" sz="quarter" idx="12"/>
          </p:nvPr>
        </p:nvSpPr>
        <p:spPr/>
        <p:txBody>
          <a:bodyPr/>
          <a:lstStyle>
            <a:lvl1pPr>
              <a:defRPr/>
            </a:lvl1pPr>
          </a:lstStyle>
          <a:p>
            <a:pPr>
              <a:defRPr/>
            </a:pPr>
            <a:fld id="{9DC7E375-8D5A-4CBD-9C69-76A89469BE8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FAD7F1A-3F8C-4ECE-BB03-2051D1AC0A49}" type="datetime1">
              <a:rPr lang="en-US"/>
              <a:pPr>
                <a:defRPr/>
              </a:pPr>
              <a:t>4/13/2013</a:t>
            </a:fld>
            <a:endParaRPr lang="en-US"/>
          </a:p>
        </p:txBody>
      </p:sp>
      <p:sp>
        <p:nvSpPr>
          <p:cNvPr id="8" name="Footer Placeholder 4"/>
          <p:cNvSpPr>
            <a:spLocks noGrp="1"/>
          </p:cNvSpPr>
          <p:nvPr>
            <p:ph type="ftr" sz="quarter" idx="11"/>
          </p:nvPr>
        </p:nvSpPr>
        <p:spPr/>
        <p:txBody>
          <a:bodyPr/>
          <a:lstStyle>
            <a:lvl1pPr>
              <a:defRPr/>
            </a:lvl1pPr>
          </a:lstStyle>
          <a:p>
            <a:pPr>
              <a:defRPr/>
            </a:pPr>
            <a:r>
              <a:rPr lang="en-US"/>
              <a:t>© Confederation of Indian Industry</a:t>
            </a:r>
          </a:p>
        </p:txBody>
      </p:sp>
      <p:sp>
        <p:nvSpPr>
          <p:cNvPr id="9" name="Slide Number Placeholder 5"/>
          <p:cNvSpPr>
            <a:spLocks noGrp="1"/>
          </p:cNvSpPr>
          <p:nvPr>
            <p:ph type="sldNum" sz="quarter" idx="12"/>
          </p:nvPr>
        </p:nvSpPr>
        <p:spPr/>
        <p:txBody>
          <a:bodyPr/>
          <a:lstStyle>
            <a:lvl1pPr>
              <a:defRPr/>
            </a:lvl1pPr>
          </a:lstStyle>
          <a:p>
            <a:pPr>
              <a:defRPr/>
            </a:pPr>
            <a:fld id="{15EDBCA5-DFF1-434B-9B71-DA40087E642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ADF9844E-7060-45B3-AC9D-43484735EDA5}" type="datetime1">
              <a:rPr lang="en-US"/>
              <a:pPr>
                <a:defRPr/>
              </a:pPr>
              <a:t>4/13/2013</a:t>
            </a:fld>
            <a:endParaRPr lang="en-US"/>
          </a:p>
        </p:txBody>
      </p:sp>
      <p:sp>
        <p:nvSpPr>
          <p:cNvPr id="4" name="Footer Placeholder 4"/>
          <p:cNvSpPr>
            <a:spLocks noGrp="1"/>
          </p:cNvSpPr>
          <p:nvPr>
            <p:ph type="ftr" sz="quarter" idx="11"/>
          </p:nvPr>
        </p:nvSpPr>
        <p:spPr/>
        <p:txBody>
          <a:bodyPr/>
          <a:lstStyle>
            <a:lvl1pPr>
              <a:defRPr/>
            </a:lvl1pPr>
          </a:lstStyle>
          <a:p>
            <a:pPr>
              <a:defRPr/>
            </a:pPr>
            <a:r>
              <a:rPr lang="en-US"/>
              <a:t>© Confederation of Indian Industry</a:t>
            </a:r>
          </a:p>
        </p:txBody>
      </p:sp>
      <p:sp>
        <p:nvSpPr>
          <p:cNvPr id="5" name="Slide Number Placeholder 5"/>
          <p:cNvSpPr>
            <a:spLocks noGrp="1"/>
          </p:cNvSpPr>
          <p:nvPr>
            <p:ph type="sldNum" sz="quarter" idx="12"/>
          </p:nvPr>
        </p:nvSpPr>
        <p:spPr/>
        <p:txBody>
          <a:bodyPr/>
          <a:lstStyle>
            <a:lvl1pPr>
              <a:defRPr/>
            </a:lvl1pPr>
          </a:lstStyle>
          <a:p>
            <a:pPr>
              <a:defRPr/>
            </a:pPr>
            <a:fld id="{98A6568D-3E32-41AB-8719-8DEC8F6EE2A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2" descr="image001"/>
          <p:cNvPicPr>
            <a:picLocks noChangeAspect="1" noChangeArrowheads="1"/>
          </p:cNvPicPr>
          <p:nvPr userDrawn="1"/>
        </p:nvPicPr>
        <p:blipFill>
          <a:blip r:embed="rId2"/>
          <a:srcRect/>
          <a:stretch>
            <a:fillRect/>
          </a:stretch>
        </p:blipFill>
        <p:spPr bwMode="auto">
          <a:xfrm>
            <a:off x="9525" y="6496050"/>
            <a:ext cx="585788" cy="361950"/>
          </a:xfrm>
          <a:prstGeom prst="rect">
            <a:avLst/>
          </a:prstGeom>
          <a:noFill/>
          <a:ln w="9525">
            <a:noFill/>
            <a:miter lim="800000"/>
            <a:headEnd/>
            <a:tailEnd/>
          </a:ln>
        </p:spPr>
      </p:pic>
      <p:sp>
        <p:nvSpPr>
          <p:cNvPr id="3" name="Footer Placeholder 2"/>
          <p:cNvSpPr>
            <a:spLocks noGrp="1"/>
          </p:cNvSpPr>
          <p:nvPr>
            <p:ph type="ftr" sz="quarter" idx="10"/>
          </p:nvPr>
        </p:nvSpPr>
        <p:spPr/>
        <p:txBody>
          <a:bodyPr/>
          <a:lstStyle>
            <a:lvl1pPr>
              <a:defRPr/>
            </a:lvl1pPr>
          </a:lstStyle>
          <a:p>
            <a:pPr>
              <a:defRPr/>
            </a:pPr>
            <a:r>
              <a:rPr lang="en-US"/>
              <a:t>© Confederation of Indian Industry</a:t>
            </a:r>
          </a:p>
        </p:txBody>
      </p:sp>
      <p:sp>
        <p:nvSpPr>
          <p:cNvPr id="4" name="Slide Number Placeholder 3"/>
          <p:cNvSpPr>
            <a:spLocks noGrp="1"/>
          </p:cNvSpPr>
          <p:nvPr>
            <p:ph type="sldNum" sz="quarter" idx="11"/>
          </p:nvPr>
        </p:nvSpPr>
        <p:spPr/>
        <p:txBody>
          <a:bodyPr/>
          <a:lstStyle>
            <a:lvl1pPr>
              <a:defRPr/>
            </a:lvl1pPr>
          </a:lstStyle>
          <a:p>
            <a:pPr>
              <a:defRPr/>
            </a:pPr>
            <a:fld id="{9E3611BA-6141-4FB8-8CAB-98556452AD2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C6FCCC3-38D0-465E-8014-B4D45C89E733}" type="datetime1">
              <a:rPr lang="en-US"/>
              <a:pPr>
                <a:defRPr/>
              </a:pPr>
              <a:t>4/13/2013</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 Confederation of Indian Industry</a:t>
            </a:r>
          </a:p>
        </p:txBody>
      </p:sp>
      <p:sp>
        <p:nvSpPr>
          <p:cNvPr id="7" name="Slide Number Placeholder 5"/>
          <p:cNvSpPr>
            <a:spLocks noGrp="1"/>
          </p:cNvSpPr>
          <p:nvPr>
            <p:ph type="sldNum" sz="quarter" idx="12"/>
          </p:nvPr>
        </p:nvSpPr>
        <p:spPr/>
        <p:txBody>
          <a:bodyPr/>
          <a:lstStyle>
            <a:lvl1pPr>
              <a:defRPr/>
            </a:lvl1pPr>
          </a:lstStyle>
          <a:p>
            <a:pPr>
              <a:defRPr/>
            </a:pPr>
            <a:fld id="{7C0871DB-967A-4B7D-AC09-E6837047B3D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0055BD0-7566-44DA-B73F-361DB35EBD51}" type="datetime1">
              <a:rPr lang="en-US"/>
              <a:pPr>
                <a:defRPr/>
              </a:pPr>
              <a:t>4/13/2013</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 Confederation of Indian Industry</a:t>
            </a:r>
          </a:p>
        </p:txBody>
      </p:sp>
      <p:sp>
        <p:nvSpPr>
          <p:cNvPr id="7" name="Slide Number Placeholder 5"/>
          <p:cNvSpPr>
            <a:spLocks noGrp="1"/>
          </p:cNvSpPr>
          <p:nvPr>
            <p:ph type="sldNum" sz="quarter" idx="12"/>
          </p:nvPr>
        </p:nvSpPr>
        <p:spPr/>
        <p:txBody>
          <a:bodyPr/>
          <a:lstStyle>
            <a:lvl1pPr>
              <a:defRPr/>
            </a:lvl1pPr>
          </a:lstStyle>
          <a:p>
            <a:pPr>
              <a:defRPr/>
            </a:pPr>
            <a:fld id="{0536B908-63C4-457A-8B61-C009845E9D9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DF7D6E70-CF27-43EC-9614-3AE9F38109D1}" type="datetime1">
              <a:rPr lang="en-US"/>
              <a:pPr>
                <a:defRPr/>
              </a:pPr>
              <a:t>4/13/2013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pPr>
              <a:defRPr/>
            </a:pPr>
            <a:r>
              <a:rPr lang="en-US"/>
              <a:t>© Confederation of Indian Industry</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B1E34C62-19BD-4AE9-ABA1-3167F4B8572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60" r:id="rId7"/>
    <p:sldLayoutId id="2147483653" r:id="rId8"/>
    <p:sldLayoutId id="2147483652" r:id="rId9"/>
    <p:sldLayoutId id="2147483651" r:id="rId10"/>
    <p:sldLayoutId id="2147483650" r:id="rId11"/>
  </p:sldLayoutIdLst>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hyperlink" Target="http://www.thefairjob.com/" TargetMode="External"/><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3.png"/><Relationship Id="rId4" Type="http://schemas.openxmlformats.org/officeDocument/2006/relationships/oleObject" Target="../embeddings/oleObject1.bin"/></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4.png"/><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5.png"/><Relationship Id="rId4" Type="http://schemas.openxmlformats.org/officeDocument/2006/relationships/oleObject" Target="../embeddings/oleObject3.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image" Target="../media/image6.png"/><Relationship Id="rId4" Type="http://schemas.openxmlformats.org/officeDocument/2006/relationships/oleObject" Target="../embeddings/oleObject4.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ctrTitle"/>
          </p:nvPr>
        </p:nvSpPr>
        <p:spPr>
          <a:xfrm>
            <a:off x="685800" y="685800"/>
            <a:ext cx="7772400" cy="1470025"/>
          </a:xfrm>
        </p:spPr>
        <p:txBody>
          <a:bodyPr/>
          <a:lstStyle/>
          <a:p>
            <a:pPr eaLnBrk="1" hangingPunct="1"/>
            <a:r>
              <a:rPr lang="en-US" sz="3600" smtClean="0">
                <a:solidFill>
                  <a:srgbClr val="3333CC"/>
                </a:solidFill>
                <a:latin typeface="Impact" pitchFamily="34" charset="0"/>
              </a:rPr>
              <a:t>President’s Press Conference</a:t>
            </a:r>
            <a:endParaRPr lang="en-IN" sz="3600" smtClean="0">
              <a:solidFill>
                <a:srgbClr val="3333CC"/>
              </a:solidFill>
              <a:latin typeface="Impact" pitchFamily="34" charset="0"/>
            </a:endParaRPr>
          </a:p>
        </p:txBody>
      </p:sp>
      <p:sp>
        <p:nvSpPr>
          <p:cNvPr id="16387" name="Text Box 3"/>
          <p:cNvSpPr txBox="1">
            <a:spLocks noChangeArrowheads="1"/>
          </p:cNvSpPr>
          <p:nvPr/>
        </p:nvSpPr>
        <p:spPr bwMode="auto">
          <a:xfrm>
            <a:off x="1828800" y="3138488"/>
            <a:ext cx="5486400" cy="579437"/>
          </a:xfrm>
          <a:prstGeom prst="rect">
            <a:avLst/>
          </a:prstGeom>
          <a:noFill/>
          <a:ln w="9525">
            <a:noFill/>
            <a:miter lim="800000"/>
            <a:headEnd/>
            <a:tailEnd/>
          </a:ln>
          <a:effectLst/>
        </p:spPr>
        <p:txBody>
          <a:bodyPr>
            <a:spAutoFit/>
          </a:bodyPr>
          <a:lstStyle/>
          <a:p>
            <a:pPr algn="ctr">
              <a:spcBef>
                <a:spcPct val="50000"/>
              </a:spcBef>
              <a:defRPr/>
            </a:pPr>
            <a:r>
              <a:rPr lang="en-US" sz="3200">
                <a:solidFill>
                  <a:srgbClr val="FF6600"/>
                </a:solidFill>
                <a:effectLst>
                  <a:outerShdw blurRad="38100" dist="38100" dir="2700000" algn="tl">
                    <a:srgbClr val="C0C0C0"/>
                  </a:outerShdw>
                </a:effectLst>
                <a:latin typeface="Impact" pitchFamily="34" charset="0"/>
              </a:rPr>
              <a:t>CII Theme 2013-14</a:t>
            </a:r>
          </a:p>
        </p:txBody>
      </p:sp>
      <p:sp>
        <p:nvSpPr>
          <p:cNvPr id="15363" name="Text Box 4"/>
          <p:cNvSpPr txBox="1">
            <a:spLocks noChangeArrowheads="1"/>
          </p:cNvSpPr>
          <p:nvPr/>
        </p:nvSpPr>
        <p:spPr bwMode="auto">
          <a:xfrm>
            <a:off x="2025650" y="4691063"/>
            <a:ext cx="4876800" cy="366712"/>
          </a:xfrm>
          <a:prstGeom prst="rect">
            <a:avLst/>
          </a:prstGeom>
          <a:noFill/>
          <a:ln w="9525">
            <a:noFill/>
            <a:miter lim="800000"/>
            <a:headEnd/>
            <a:tailEnd/>
          </a:ln>
        </p:spPr>
        <p:txBody>
          <a:bodyPr>
            <a:spAutoFit/>
          </a:bodyPr>
          <a:lstStyle/>
          <a:p>
            <a:pPr algn="ctr">
              <a:spcBef>
                <a:spcPct val="50000"/>
              </a:spcBef>
            </a:pPr>
            <a:r>
              <a:rPr lang="en-US" b="1">
                <a:cs typeface="Arial" charset="0"/>
              </a:rPr>
              <a:t>15 April 2013, New Delhi</a:t>
            </a:r>
          </a:p>
        </p:txBody>
      </p:sp>
      <p:sp>
        <p:nvSpPr>
          <p:cNvPr id="2" name="Footer Placeholder 1"/>
          <p:cNvSpPr>
            <a:spLocks noGrp="1"/>
          </p:cNvSpPr>
          <p:nvPr>
            <p:ph type="ftr" sz="quarter" idx="11"/>
          </p:nvPr>
        </p:nvSpPr>
        <p:spPr>
          <a:xfrm>
            <a:off x="2944813" y="6356350"/>
            <a:ext cx="2895600" cy="365125"/>
          </a:xfrm>
        </p:spPr>
        <p:txBody>
          <a:bodyPr rtlCol="0"/>
          <a:lstStyle/>
          <a:p>
            <a:pPr fontAlgn="auto">
              <a:spcBef>
                <a:spcPts val="0"/>
              </a:spcBef>
              <a:spcAft>
                <a:spcPts val="0"/>
              </a:spcAft>
              <a:defRPr/>
            </a:pPr>
            <a:r>
              <a:rPr lang="en-US" dirty="0">
                <a:solidFill>
                  <a:schemeClr val="tx1">
                    <a:tint val="75000"/>
                  </a:schemeClr>
                </a:solidFill>
                <a:latin typeface="+mn-lt"/>
              </a:rPr>
              <a:t>© Confederation of Indian Industry</a:t>
            </a:r>
          </a:p>
        </p:txBody>
      </p:sp>
      <p:sp>
        <p:nvSpPr>
          <p:cNvPr id="3" name="Slide Number Placeholder 2"/>
          <p:cNvSpPr>
            <a:spLocks noGrp="1"/>
          </p:cNvSpPr>
          <p:nvPr>
            <p:ph type="sldNum" sz="quarter" idx="12"/>
          </p:nvPr>
        </p:nvSpPr>
        <p:spPr/>
        <p:txBody>
          <a:bodyPr/>
          <a:lstStyle/>
          <a:p>
            <a:pPr>
              <a:defRPr/>
            </a:pPr>
            <a:fld id="{B2F7B902-5755-4375-A06F-CD96E5804EFB}" type="slidenum">
              <a:rPr lang="en-US"/>
              <a:pPr>
                <a:defRPr/>
              </a:pPr>
              <a:t>1</a:t>
            </a:fld>
            <a:endParaRPr lang="en-US"/>
          </a:p>
        </p:txBody>
      </p:sp>
      <p:pic>
        <p:nvPicPr>
          <p:cNvPr id="15366" name="Picture 2"/>
          <p:cNvPicPr>
            <a:picLocks noChangeAspect="1" noChangeArrowheads="1"/>
          </p:cNvPicPr>
          <p:nvPr/>
        </p:nvPicPr>
        <p:blipFill>
          <a:blip r:embed="rId3"/>
          <a:srcRect/>
          <a:stretch>
            <a:fillRect/>
          </a:stretch>
        </p:blipFill>
        <p:spPr bwMode="auto">
          <a:xfrm>
            <a:off x="3643313" y="5724525"/>
            <a:ext cx="1919287" cy="600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1"/>
          </p:nvPr>
        </p:nvSpPr>
        <p:spPr/>
        <p:txBody>
          <a:bodyPr/>
          <a:lstStyle/>
          <a:p>
            <a:pPr>
              <a:defRPr/>
            </a:pPr>
            <a:fld id="{B291777F-C106-450F-98F3-75C03EE3B40C}" type="slidenum">
              <a:rPr lang="en-US"/>
              <a:pPr>
                <a:defRPr/>
              </a:pPr>
              <a:t>10</a:t>
            </a:fld>
            <a:endParaRPr lang="en-US"/>
          </a:p>
        </p:txBody>
      </p:sp>
      <p:sp>
        <p:nvSpPr>
          <p:cNvPr id="206850" name="Rectangle 6"/>
          <p:cNvSpPr txBox="1">
            <a:spLocks noGrp="1" noChangeArrowheads="1"/>
          </p:cNvSpPr>
          <p:nvPr/>
        </p:nvSpPr>
        <p:spPr bwMode="auto">
          <a:xfrm>
            <a:off x="0" y="6553200"/>
            <a:ext cx="609600" cy="304800"/>
          </a:xfrm>
          <a:prstGeom prst="rect">
            <a:avLst/>
          </a:prstGeom>
          <a:noFill/>
          <a:ln w="9525">
            <a:noFill/>
            <a:miter lim="800000"/>
            <a:headEnd/>
            <a:tailEnd/>
          </a:ln>
        </p:spPr>
        <p:txBody>
          <a:bodyPr/>
          <a:lstStyle/>
          <a:p>
            <a:fld id="{58518976-3D10-4046-8A6E-66967EBDD31A}" type="slidenum">
              <a:rPr lang="en-US" sz="1200">
                <a:cs typeface="Arial" charset="0"/>
              </a:rPr>
              <a:pPr/>
              <a:t>10</a:t>
            </a:fld>
            <a:endParaRPr lang="en-US" sz="1200">
              <a:cs typeface="Arial" charset="0"/>
            </a:endParaRPr>
          </a:p>
        </p:txBody>
      </p:sp>
      <p:sp>
        <p:nvSpPr>
          <p:cNvPr id="10270" name="Rectangle 39"/>
          <p:cNvSpPr>
            <a:spLocks noChangeArrowheads="1"/>
          </p:cNvSpPr>
          <p:nvPr/>
        </p:nvSpPr>
        <p:spPr bwMode="auto">
          <a:xfrm>
            <a:off x="0" y="0"/>
            <a:ext cx="9144000" cy="1143000"/>
          </a:xfrm>
          <a:prstGeom prst="rect">
            <a:avLst/>
          </a:prstGeom>
          <a:noFill/>
          <a:ln w="9525">
            <a:noFill/>
            <a:miter lim="800000"/>
            <a:headEnd/>
            <a:tailEnd/>
          </a:ln>
        </p:spPr>
        <p:txBody>
          <a:bodyPr lIns="91431" tIns="45716" rIns="91431" bIns="45716" anchor="ctr"/>
          <a:lstStyle/>
          <a:p>
            <a:pPr eaLnBrk="0" hangingPunct="0">
              <a:defRPr/>
            </a:pPr>
            <a:r>
              <a:rPr lang="en-US" sz="2800" b="1">
                <a:solidFill>
                  <a:srgbClr val="0000FF"/>
                </a:solidFill>
                <a:effectLst>
                  <a:outerShdw blurRad="38100" dist="38100" dir="2700000" algn="tl">
                    <a:srgbClr val="C0C0C0"/>
                  </a:outerShdw>
                </a:effectLst>
                <a:latin typeface="Calibri" pitchFamily="34" charset="0"/>
              </a:rPr>
              <a:t>	CII Theme  2013-14</a:t>
            </a:r>
          </a:p>
        </p:txBody>
      </p:sp>
      <p:sp>
        <p:nvSpPr>
          <p:cNvPr id="206852" name="Line 40"/>
          <p:cNvSpPr>
            <a:spLocks noChangeShapeType="1"/>
          </p:cNvSpPr>
          <p:nvPr/>
        </p:nvSpPr>
        <p:spPr bwMode="auto">
          <a:xfrm>
            <a:off x="685800" y="862013"/>
            <a:ext cx="7924800" cy="0"/>
          </a:xfrm>
          <a:prstGeom prst="line">
            <a:avLst/>
          </a:prstGeom>
          <a:noFill/>
          <a:ln w="38100">
            <a:solidFill>
              <a:schemeClr val="tx1"/>
            </a:solidFill>
            <a:round/>
            <a:headEnd/>
            <a:tailEnd/>
          </a:ln>
        </p:spPr>
        <p:txBody>
          <a:bodyPr lIns="83210" tIns="41605" rIns="83210" bIns="41605"/>
          <a:lstStyle/>
          <a:p>
            <a:endParaRPr lang="en-US"/>
          </a:p>
        </p:txBody>
      </p:sp>
      <p:sp>
        <p:nvSpPr>
          <p:cNvPr id="206853" name="Rectangle 43"/>
          <p:cNvSpPr>
            <a:spLocks noChangeArrowheads="1"/>
          </p:cNvSpPr>
          <p:nvPr/>
        </p:nvSpPr>
        <p:spPr bwMode="auto">
          <a:xfrm>
            <a:off x="228600" y="1828800"/>
            <a:ext cx="8709025" cy="2819400"/>
          </a:xfrm>
          <a:prstGeom prst="rect">
            <a:avLst/>
          </a:prstGeom>
          <a:solidFill>
            <a:srgbClr val="92D050"/>
          </a:solidFill>
          <a:ln w="9525">
            <a:noFill/>
            <a:miter lim="800000"/>
            <a:headEnd/>
            <a:tailEnd/>
          </a:ln>
        </p:spPr>
        <p:txBody>
          <a:bodyPr lIns="91431" tIns="45716" rIns="91431" bIns="45716"/>
          <a:lstStyle/>
          <a:p>
            <a:pPr marL="341313" indent="-341313" algn="ctr" eaLnBrk="0" hangingPunct="0">
              <a:spcBef>
                <a:spcPct val="20000"/>
              </a:spcBef>
            </a:pPr>
            <a:r>
              <a:rPr lang="en-US" sz="4400">
                <a:solidFill>
                  <a:srgbClr val="FC3C08"/>
                </a:solidFill>
                <a:latin typeface="Impact" pitchFamily="34" charset="0"/>
              </a:rPr>
              <a:t>Accelerating Economic Growth through Innovation, Transformation, Inclusion and Governance </a:t>
            </a:r>
            <a:endParaRPr lang="en-AU" sz="4400">
              <a:solidFill>
                <a:srgbClr val="FC3C08"/>
              </a:solidFill>
              <a:latin typeface="Impact" pitchFamily="34" charset="0"/>
            </a:endParaRPr>
          </a:p>
        </p:txBody>
      </p:sp>
      <p:sp>
        <p:nvSpPr>
          <p:cNvPr id="2" name="Footer Placeholder 1"/>
          <p:cNvSpPr>
            <a:spLocks noGrp="1"/>
          </p:cNvSpPr>
          <p:nvPr>
            <p:ph type="ftr" sz="quarter" idx="10"/>
          </p:nvPr>
        </p:nvSpPr>
        <p:spPr/>
        <p:txBody>
          <a:bodyPr rtlCol="0"/>
          <a:lstStyle/>
          <a:p>
            <a:pPr fontAlgn="auto">
              <a:spcBef>
                <a:spcPts val="0"/>
              </a:spcBef>
              <a:spcAft>
                <a:spcPts val="0"/>
              </a:spcAft>
              <a:defRPr/>
            </a:pPr>
            <a:r>
              <a:rPr lang="en-US">
                <a:solidFill>
                  <a:schemeClr val="tx1">
                    <a:tint val="75000"/>
                  </a:schemeClr>
                </a:solidFill>
                <a:latin typeface="+mn-lt"/>
              </a:rPr>
              <a:t>© Confederation of Indian Industry</a:t>
            </a:r>
          </a:p>
        </p:txBody>
      </p:sp>
      <p:sp>
        <p:nvSpPr>
          <p:cNvPr id="3" name="Slide Number Placeholder 2"/>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B466AC8C-EFF3-4A7C-A75F-9D6722CA8398}" type="slidenum">
              <a:rPr lang="en-US" sz="1200">
                <a:solidFill>
                  <a:schemeClr val="tx1">
                    <a:tint val="75000"/>
                  </a:schemeClr>
                </a:solidFill>
                <a:latin typeface="+mn-lt"/>
              </a:rPr>
              <a:pPr algn="r" fontAlgn="auto">
                <a:spcBef>
                  <a:spcPts val="0"/>
                </a:spcBef>
                <a:spcAft>
                  <a:spcPts val="0"/>
                </a:spcAft>
                <a:defRPr/>
              </a:pPr>
              <a:t>10</a:t>
            </a:fld>
            <a:endParaRPr lang="en-US" sz="1200">
              <a:solidFill>
                <a:schemeClr val="tx1">
                  <a:tint val="75000"/>
                </a:schemeClr>
              </a:solidFill>
              <a:latin typeface="+mn-l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3"/>
          <p:cNvSpPr>
            <a:spLocks noGrp="1"/>
          </p:cNvSpPr>
          <p:nvPr>
            <p:ph type="sldNum" sz="quarter" idx="11"/>
          </p:nvPr>
        </p:nvSpPr>
        <p:spPr/>
        <p:txBody>
          <a:bodyPr/>
          <a:lstStyle/>
          <a:p>
            <a:pPr>
              <a:defRPr/>
            </a:pPr>
            <a:fld id="{1E1473AD-036C-4F6B-9238-BB25072F95AE}" type="slidenum">
              <a:rPr lang="en-US"/>
              <a:pPr>
                <a:defRPr/>
              </a:pPr>
              <a:t>11</a:t>
            </a:fld>
            <a:endParaRPr lang="en-US"/>
          </a:p>
        </p:txBody>
      </p:sp>
      <p:sp>
        <p:nvSpPr>
          <p:cNvPr id="208898" name="Rectangle 6"/>
          <p:cNvSpPr txBox="1">
            <a:spLocks noGrp="1" noChangeArrowheads="1"/>
          </p:cNvSpPr>
          <p:nvPr/>
        </p:nvSpPr>
        <p:spPr bwMode="auto">
          <a:xfrm>
            <a:off x="0" y="6553200"/>
            <a:ext cx="609600" cy="304800"/>
          </a:xfrm>
          <a:prstGeom prst="rect">
            <a:avLst/>
          </a:prstGeom>
          <a:noFill/>
          <a:ln w="9525">
            <a:noFill/>
            <a:miter lim="800000"/>
            <a:headEnd/>
            <a:tailEnd/>
          </a:ln>
        </p:spPr>
        <p:txBody>
          <a:bodyPr/>
          <a:lstStyle/>
          <a:p>
            <a:fld id="{2E410FCE-25B2-4A9B-B87A-7478ECA9D73E}" type="slidenum">
              <a:rPr lang="en-US" sz="1200">
                <a:cs typeface="Arial" charset="0"/>
              </a:rPr>
              <a:pPr/>
              <a:t>11</a:t>
            </a:fld>
            <a:endParaRPr lang="en-US" sz="1200">
              <a:cs typeface="Arial" charset="0"/>
            </a:endParaRPr>
          </a:p>
        </p:txBody>
      </p:sp>
      <p:sp>
        <p:nvSpPr>
          <p:cNvPr id="208899" name="Line 40"/>
          <p:cNvSpPr>
            <a:spLocks noChangeShapeType="1"/>
          </p:cNvSpPr>
          <p:nvPr/>
        </p:nvSpPr>
        <p:spPr bwMode="auto">
          <a:xfrm>
            <a:off x="685800" y="1143000"/>
            <a:ext cx="7924800" cy="0"/>
          </a:xfrm>
          <a:prstGeom prst="line">
            <a:avLst/>
          </a:prstGeom>
          <a:noFill/>
          <a:ln w="38100">
            <a:solidFill>
              <a:schemeClr val="tx1"/>
            </a:solidFill>
            <a:round/>
            <a:headEnd/>
            <a:tailEnd/>
          </a:ln>
        </p:spPr>
        <p:txBody>
          <a:bodyPr lIns="83210" tIns="41605" rIns="83210" bIns="41605"/>
          <a:lstStyle/>
          <a:p>
            <a:endParaRPr lang="en-US"/>
          </a:p>
        </p:txBody>
      </p:sp>
      <p:sp>
        <p:nvSpPr>
          <p:cNvPr id="108550" name="AutoShape 6"/>
          <p:cNvSpPr>
            <a:spLocks noChangeArrowheads="1"/>
          </p:cNvSpPr>
          <p:nvPr/>
        </p:nvSpPr>
        <p:spPr bwMode="auto">
          <a:xfrm>
            <a:off x="784225" y="1295400"/>
            <a:ext cx="7696200" cy="1028700"/>
          </a:xfrm>
          <a:prstGeom prst="flowChartExtract">
            <a:avLst/>
          </a:prstGeom>
          <a:solidFill>
            <a:srgbClr val="000080"/>
          </a:solidFill>
          <a:ln w="9525">
            <a:solidFill>
              <a:schemeClr val="tx1"/>
            </a:solidFill>
            <a:miter lim="800000"/>
            <a:headEnd/>
            <a:tailEnd/>
          </a:ln>
          <a:effectLst/>
          <a:extLst/>
        </p:spPr>
        <p:txBody>
          <a:bodyPr wrap="none" anchor="ctr"/>
          <a:lstStyle/>
          <a:p>
            <a:pPr algn="ctr">
              <a:defRPr/>
            </a:pPr>
            <a:r>
              <a:rPr lang="en-US" b="1">
                <a:solidFill>
                  <a:schemeClr val="bg1"/>
                </a:solidFill>
                <a:effectLst>
                  <a:outerShdw blurRad="38100" dist="38100" dir="2700000" algn="tl">
                    <a:srgbClr val="000000"/>
                  </a:outerShdw>
                </a:effectLst>
                <a:latin typeface="Bodoni MT Black"/>
              </a:rPr>
              <a:t>ACCELERATE ECONOMIC GROWTH</a:t>
            </a:r>
          </a:p>
        </p:txBody>
      </p:sp>
      <p:sp>
        <p:nvSpPr>
          <p:cNvPr id="108552" name="AutoShape 8"/>
          <p:cNvSpPr>
            <a:spLocks noChangeArrowheads="1"/>
          </p:cNvSpPr>
          <p:nvPr/>
        </p:nvSpPr>
        <p:spPr bwMode="auto">
          <a:xfrm>
            <a:off x="1066800" y="2362200"/>
            <a:ext cx="1341438" cy="3213100"/>
          </a:xfrm>
          <a:prstGeom prst="flowChartPredefinedProcess">
            <a:avLst/>
          </a:prstGeom>
          <a:solidFill>
            <a:srgbClr val="FDBE4D"/>
          </a:solidFill>
          <a:ln w="9525">
            <a:solidFill>
              <a:srgbClr val="00CCFF"/>
            </a:solidFill>
            <a:miter lim="800000"/>
            <a:headEnd/>
            <a:tailEnd/>
          </a:ln>
          <a:effectLst/>
          <a:extLst/>
        </p:spPr>
        <p:txBody>
          <a:bodyPr wrap="none" anchor="ctr"/>
          <a:lstStyle/>
          <a:p>
            <a:pPr algn="ctr" fontAlgn="auto">
              <a:spcBef>
                <a:spcPts val="0"/>
              </a:spcBef>
              <a:spcAft>
                <a:spcPts val="0"/>
              </a:spcAft>
              <a:defRPr/>
            </a:pPr>
            <a:endParaRPr lang="en-US" sz="2000" b="1">
              <a:effectLst>
                <a:outerShdw blurRad="38100" dist="38100" dir="2700000" algn="tl">
                  <a:srgbClr val="FFFFFF"/>
                </a:outerShdw>
              </a:effectLst>
              <a:latin typeface="+mn-lt"/>
            </a:endParaRPr>
          </a:p>
        </p:txBody>
      </p:sp>
      <p:sp>
        <p:nvSpPr>
          <p:cNvPr id="208902" name="Rectangle 12"/>
          <p:cNvSpPr>
            <a:spLocks noChangeArrowheads="1"/>
          </p:cNvSpPr>
          <p:nvPr/>
        </p:nvSpPr>
        <p:spPr bwMode="auto">
          <a:xfrm>
            <a:off x="838200" y="5600700"/>
            <a:ext cx="7543800" cy="914400"/>
          </a:xfrm>
          <a:prstGeom prst="rect">
            <a:avLst/>
          </a:prstGeom>
          <a:solidFill>
            <a:srgbClr val="0000FF"/>
          </a:solidFill>
          <a:ln w="9525">
            <a:noFill/>
            <a:miter lim="800000"/>
            <a:headEnd/>
            <a:tailEnd/>
          </a:ln>
        </p:spPr>
        <p:txBody>
          <a:bodyPr wrap="none" anchor="ctr"/>
          <a:lstStyle/>
          <a:p>
            <a:pPr algn="ctr"/>
            <a:r>
              <a:rPr lang="en-US" b="1">
                <a:solidFill>
                  <a:srgbClr val="FFFF00"/>
                </a:solidFill>
                <a:latin typeface="Bodoni MT Black"/>
              </a:rPr>
              <a:t>GLOBAL ENGAGEMENT AND SUSTAINABILITY</a:t>
            </a:r>
          </a:p>
        </p:txBody>
      </p:sp>
      <p:sp>
        <p:nvSpPr>
          <p:cNvPr id="108557" name="Text Box 13"/>
          <p:cNvSpPr txBox="1">
            <a:spLocks noChangeArrowheads="1"/>
          </p:cNvSpPr>
          <p:nvPr/>
        </p:nvSpPr>
        <p:spPr bwMode="auto">
          <a:xfrm rot="16200000">
            <a:off x="180975" y="3629025"/>
            <a:ext cx="3022600" cy="641350"/>
          </a:xfrm>
          <a:prstGeom prst="rect">
            <a:avLst/>
          </a:prstGeom>
          <a:noFill/>
          <a:ln>
            <a:noFill/>
          </a:ln>
          <a:effectLst/>
          <a:extLst/>
        </p:spPr>
        <p:txBody>
          <a:bodyPr>
            <a:spAutoFit/>
          </a:bodyPr>
          <a:lstStyle/>
          <a:p>
            <a:pPr algn="ctr">
              <a:spcBef>
                <a:spcPct val="50000"/>
              </a:spcBef>
              <a:defRPr/>
            </a:pPr>
            <a:r>
              <a:rPr lang="en-US" b="1">
                <a:solidFill>
                  <a:srgbClr val="FF3300"/>
                </a:solidFill>
                <a:effectLst>
                  <a:outerShdw blurRad="38100" dist="38100" dir="2700000" algn="tl">
                    <a:srgbClr val="C0C0C0"/>
                  </a:outerShdw>
                </a:effectLst>
                <a:latin typeface="Bodoni MT Black"/>
              </a:rPr>
              <a:t>REFORMS &amp; GOVERNANCE</a:t>
            </a:r>
          </a:p>
        </p:txBody>
      </p:sp>
      <p:sp>
        <p:nvSpPr>
          <p:cNvPr id="10270" name="Rectangle 39"/>
          <p:cNvSpPr>
            <a:spLocks noChangeArrowheads="1"/>
          </p:cNvSpPr>
          <p:nvPr/>
        </p:nvSpPr>
        <p:spPr bwMode="auto">
          <a:xfrm>
            <a:off x="0" y="0"/>
            <a:ext cx="9144000" cy="1498600"/>
          </a:xfrm>
          <a:prstGeom prst="rect">
            <a:avLst/>
          </a:prstGeom>
          <a:noFill/>
          <a:ln w="9525">
            <a:noFill/>
            <a:miter lim="800000"/>
            <a:headEnd/>
            <a:tailEnd/>
          </a:ln>
        </p:spPr>
        <p:txBody>
          <a:bodyPr lIns="91431" tIns="45716" rIns="91431" bIns="45716" anchor="ctr"/>
          <a:lstStyle/>
          <a:p>
            <a:pPr algn="ctr" eaLnBrk="0" hangingPunct="0">
              <a:defRPr/>
            </a:pPr>
            <a:r>
              <a:rPr lang="en-US" sz="2500" b="1">
                <a:solidFill>
                  <a:srgbClr val="0000FF"/>
                </a:solidFill>
                <a:effectLst>
                  <a:outerShdw blurRad="38100" dist="38100" dir="2700000" algn="tl">
                    <a:srgbClr val="C0C0C0"/>
                  </a:outerShdw>
                </a:effectLst>
                <a:latin typeface="Calibri" pitchFamily="34" charset="0"/>
              </a:rPr>
              <a:t>	</a:t>
            </a:r>
            <a:r>
              <a:rPr lang="en-US" sz="2000" b="1">
                <a:solidFill>
                  <a:srgbClr val="0000FF"/>
                </a:solidFill>
                <a:effectLst>
                  <a:outerShdw blurRad="38100" dist="38100" dir="2700000" algn="tl">
                    <a:srgbClr val="C0C0C0"/>
                  </a:outerShdw>
                </a:effectLst>
                <a:latin typeface="Calibri" pitchFamily="34" charset="0"/>
              </a:rPr>
              <a:t>CII Theme 2013-14	</a:t>
            </a:r>
            <a:r>
              <a:rPr lang="en-US" sz="2000">
                <a:solidFill>
                  <a:srgbClr val="FC3C08"/>
                </a:solidFill>
                <a:latin typeface="Impact" pitchFamily="34" charset="0"/>
              </a:rPr>
              <a:t>Accelerating Economic Growth through Innovation, 			Transformation, Inclusion and Governance </a:t>
            </a:r>
          </a:p>
        </p:txBody>
      </p:sp>
      <p:sp>
        <p:nvSpPr>
          <p:cNvPr id="2" name="Footer Placeholder 1"/>
          <p:cNvSpPr>
            <a:spLocks noGrp="1"/>
          </p:cNvSpPr>
          <p:nvPr>
            <p:ph type="ftr" sz="quarter" idx="10"/>
          </p:nvPr>
        </p:nvSpPr>
        <p:spPr>
          <a:xfrm>
            <a:off x="3124200" y="6569075"/>
            <a:ext cx="2895600" cy="365125"/>
          </a:xfrm>
        </p:spPr>
        <p:txBody>
          <a:bodyPr rtlCol="0"/>
          <a:lstStyle/>
          <a:p>
            <a:pPr fontAlgn="auto">
              <a:spcBef>
                <a:spcPts val="0"/>
              </a:spcBef>
              <a:spcAft>
                <a:spcPts val="0"/>
              </a:spcAft>
              <a:defRPr/>
            </a:pPr>
            <a:r>
              <a:rPr lang="en-US">
                <a:solidFill>
                  <a:schemeClr val="tx1">
                    <a:tint val="75000"/>
                  </a:schemeClr>
                </a:solidFill>
                <a:latin typeface="+mn-lt"/>
              </a:rPr>
              <a:t>© Confederation of Indian Industry</a:t>
            </a:r>
          </a:p>
        </p:txBody>
      </p:sp>
      <p:sp>
        <p:nvSpPr>
          <p:cNvPr id="3" name="Slide Number Placeholder 2"/>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915C40B2-9208-4A37-BBD1-5E298710C1EF}" type="slidenum">
              <a:rPr lang="en-US" sz="1200">
                <a:solidFill>
                  <a:schemeClr val="tx1">
                    <a:tint val="75000"/>
                  </a:schemeClr>
                </a:solidFill>
                <a:latin typeface="+mn-lt"/>
              </a:rPr>
              <a:pPr algn="r" fontAlgn="auto">
                <a:spcBef>
                  <a:spcPts val="0"/>
                </a:spcBef>
                <a:spcAft>
                  <a:spcPts val="0"/>
                </a:spcAft>
                <a:defRPr/>
              </a:pPr>
              <a:t>11</a:t>
            </a:fld>
            <a:endParaRPr lang="en-US" sz="1200">
              <a:solidFill>
                <a:schemeClr val="tx1">
                  <a:tint val="75000"/>
                </a:schemeClr>
              </a:solidFill>
              <a:latin typeface="+mn-lt"/>
            </a:endParaRPr>
          </a:p>
        </p:txBody>
      </p:sp>
      <p:sp>
        <p:nvSpPr>
          <p:cNvPr id="4" name="AutoShape 8"/>
          <p:cNvSpPr>
            <a:spLocks noChangeArrowheads="1"/>
          </p:cNvSpPr>
          <p:nvPr/>
        </p:nvSpPr>
        <p:spPr bwMode="auto">
          <a:xfrm>
            <a:off x="2971800" y="2362200"/>
            <a:ext cx="1341438" cy="3213100"/>
          </a:xfrm>
          <a:prstGeom prst="flowChartPredefinedProcess">
            <a:avLst/>
          </a:prstGeom>
          <a:solidFill>
            <a:srgbClr val="FDBE4D"/>
          </a:solidFill>
          <a:ln w="9525">
            <a:solidFill>
              <a:srgbClr val="00CCFF"/>
            </a:solidFill>
            <a:miter lim="800000"/>
            <a:headEnd/>
            <a:tailEnd/>
          </a:ln>
          <a:effectLst/>
          <a:extLst/>
        </p:spPr>
        <p:txBody>
          <a:bodyPr wrap="none" anchor="ctr"/>
          <a:lstStyle/>
          <a:p>
            <a:pPr algn="ctr" fontAlgn="auto">
              <a:spcBef>
                <a:spcPts val="0"/>
              </a:spcBef>
              <a:spcAft>
                <a:spcPts val="0"/>
              </a:spcAft>
              <a:defRPr/>
            </a:pPr>
            <a:endParaRPr lang="en-US" sz="2000" b="1">
              <a:effectLst>
                <a:outerShdw blurRad="38100" dist="38100" dir="2700000" algn="tl">
                  <a:srgbClr val="FFFFFF"/>
                </a:outerShdw>
              </a:effectLst>
              <a:latin typeface="+mn-lt"/>
            </a:endParaRPr>
          </a:p>
        </p:txBody>
      </p:sp>
      <p:sp>
        <p:nvSpPr>
          <p:cNvPr id="5" name="AutoShape 8"/>
          <p:cNvSpPr>
            <a:spLocks noChangeArrowheads="1"/>
          </p:cNvSpPr>
          <p:nvPr/>
        </p:nvSpPr>
        <p:spPr bwMode="auto">
          <a:xfrm>
            <a:off x="4953000" y="2362200"/>
            <a:ext cx="1341438" cy="3213100"/>
          </a:xfrm>
          <a:prstGeom prst="flowChartPredefinedProcess">
            <a:avLst/>
          </a:prstGeom>
          <a:solidFill>
            <a:srgbClr val="FDBE4D"/>
          </a:solidFill>
          <a:ln w="9525">
            <a:solidFill>
              <a:srgbClr val="00CCFF"/>
            </a:solidFill>
            <a:miter lim="800000"/>
            <a:headEnd/>
            <a:tailEnd/>
          </a:ln>
          <a:effectLst/>
          <a:extLst/>
        </p:spPr>
        <p:txBody>
          <a:bodyPr wrap="none" anchor="ctr"/>
          <a:lstStyle/>
          <a:p>
            <a:pPr algn="ctr" fontAlgn="auto">
              <a:spcBef>
                <a:spcPts val="0"/>
              </a:spcBef>
              <a:spcAft>
                <a:spcPts val="0"/>
              </a:spcAft>
              <a:defRPr/>
            </a:pPr>
            <a:endParaRPr lang="en-US" sz="2000" b="1">
              <a:effectLst>
                <a:outerShdw blurRad="38100" dist="38100" dir="2700000" algn="tl">
                  <a:srgbClr val="FFFFFF"/>
                </a:outerShdw>
              </a:effectLst>
              <a:latin typeface="+mn-lt"/>
            </a:endParaRPr>
          </a:p>
        </p:txBody>
      </p:sp>
      <p:sp>
        <p:nvSpPr>
          <p:cNvPr id="6" name="AutoShape 8"/>
          <p:cNvSpPr>
            <a:spLocks noChangeArrowheads="1"/>
          </p:cNvSpPr>
          <p:nvPr/>
        </p:nvSpPr>
        <p:spPr bwMode="auto">
          <a:xfrm>
            <a:off x="6781800" y="2362200"/>
            <a:ext cx="1341438" cy="3213100"/>
          </a:xfrm>
          <a:prstGeom prst="flowChartPredefinedProcess">
            <a:avLst/>
          </a:prstGeom>
          <a:solidFill>
            <a:srgbClr val="FDBE4D"/>
          </a:solidFill>
          <a:ln w="9525">
            <a:solidFill>
              <a:srgbClr val="00CCFF"/>
            </a:solidFill>
            <a:miter lim="800000"/>
            <a:headEnd/>
            <a:tailEnd/>
          </a:ln>
          <a:effectLst/>
          <a:extLst/>
        </p:spPr>
        <p:txBody>
          <a:bodyPr wrap="none" anchor="ctr"/>
          <a:lstStyle/>
          <a:p>
            <a:pPr algn="ctr" fontAlgn="auto">
              <a:spcBef>
                <a:spcPts val="0"/>
              </a:spcBef>
              <a:spcAft>
                <a:spcPts val="0"/>
              </a:spcAft>
              <a:defRPr/>
            </a:pPr>
            <a:endParaRPr lang="en-US" sz="2000" b="1">
              <a:effectLst>
                <a:outerShdw blurRad="38100" dist="38100" dir="2700000" algn="tl">
                  <a:srgbClr val="FFFFFF"/>
                </a:outerShdw>
              </a:effectLst>
              <a:latin typeface="+mn-lt"/>
            </a:endParaRPr>
          </a:p>
        </p:txBody>
      </p:sp>
      <p:sp>
        <p:nvSpPr>
          <p:cNvPr id="7" name="Text Box 13"/>
          <p:cNvSpPr txBox="1">
            <a:spLocks noChangeArrowheads="1"/>
          </p:cNvSpPr>
          <p:nvPr/>
        </p:nvSpPr>
        <p:spPr bwMode="auto">
          <a:xfrm rot="16200000">
            <a:off x="2009775" y="3625850"/>
            <a:ext cx="3022600" cy="641350"/>
          </a:xfrm>
          <a:prstGeom prst="rect">
            <a:avLst/>
          </a:prstGeom>
          <a:noFill/>
          <a:ln>
            <a:noFill/>
          </a:ln>
          <a:effectLst/>
          <a:extLst/>
        </p:spPr>
        <p:txBody>
          <a:bodyPr>
            <a:spAutoFit/>
          </a:bodyPr>
          <a:lstStyle/>
          <a:p>
            <a:pPr algn="ctr">
              <a:spcBef>
                <a:spcPct val="50000"/>
              </a:spcBef>
              <a:defRPr/>
            </a:pPr>
            <a:r>
              <a:rPr lang="en-US" b="1">
                <a:solidFill>
                  <a:srgbClr val="FF3300"/>
                </a:solidFill>
                <a:effectLst>
                  <a:outerShdw blurRad="38100" dist="38100" dir="2700000" algn="tl">
                    <a:srgbClr val="C0C0C0"/>
                  </a:outerShdw>
                </a:effectLst>
                <a:latin typeface="Bodoni MT Black"/>
              </a:rPr>
              <a:t>INCLUSIVE GROWTH &amp; AFFIRMATIVE ACTION </a:t>
            </a:r>
          </a:p>
        </p:txBody>
      </p:sp>
      <p:sp>
        <p:nvSpPr>
          <p:cNvPr id="8" name="Text Box 13"/>
          <p:cNvSpPr txBox="1">
            <a:spLocks noChangeArrowheads="1"/>
          </p:cNvSpPr>
          <p:nvPr/>
        </p:nvSpPr>
        <p:spPr bwMode="auto">
          <a:xfrm rot="16200000">
            <a:off x="4173538" y="3521075"/>
            <a:ext cx="3022600" cy="1006475"/>
          </a:xfrm>
          <a:prstGeom prst="rect">
            <a:avLst/>
          </a:prstGeom>
          <a:noFill/>
          <a:ln>
            <a:noFill/>
          </a:ln>
          <a:effectLst/>
          <a:extLst/>
        </p:spPr>
        <p:txBody>
          <a:bodyPr>
            <a:spAutoFit/>
          </a:bodyPr>
          <a:lstStyle/>
          <a:p>
            <a:pPr algn="ctr">
              <a:spcBef>
                <a:spcPct val="50000"/>
              </a:spcBef>
              <a:defRPr/>
            </a:pPr>
            <a:r>
              <a:rPr lang="en-US" b="1">
                <a:solidFill>
                  <a:srgbClr val="FF3300"/>
                </a:solidFill>
                <a:effectLst>
                  <a:outerShdw blurRad="38100" dist="38100" dir="2700000" algn="tl">
                    <a:srgbClr val="C0C0C0"/>
                  </a:outerShdw>
                </a:effectLst>
                <a:latin typeface="Bodoni MT Black"/>
              </a:rPr>
              <a:t>INNOVATION ENTREPRENEURSHIP&amp; GROWTH OF MSMEs</a:t>
            </a:r>
            <a:r>
              <a:rPr lang="en-US" sz="2400">
                <a:solidFill>
                  <a:srgbClr val="FF3300"/>
                </a:solidFill>
                <a:effectLst>
                  <a:outerShdw blurRad="38100" dist="38100" dir="2700000" algn="tl">
                    <a:srgbClr val="C0C0C0"/>
                  </a:outerShdw>
                </a:effectLst>
                <a:latin typeface="Bodoni MT Black"/>
              </a:rPr>
              <a:t> </a:t>
            </a:r>
          </a:p>
        </p:txBody>
      </p:sp>
      <p:sp>
        <p:nvSpPr>
          <p:cNvPr id="9" name="Text Box 13"/>
          <p:cNvSpPr txBox="1">
            <a:spLocks noChangeArrowheads="1"/>
          </p:cNvSpPr>
          <p:nvPr/>
        </p:nvSpPr>
        <p:spPr bwMode="auto">
          <a:xfrm rot="16200000">
            <a:off x="5895975" y="3629025"/>
            <a:ext cx="3022600" cy="641350"/>
          </a:xfrm>
          <a:prstGeom prst="rect">
            <a:avLst/>
          </a:prstGeom>
          <a:noFill/>
          <a:ln>
            <a:noFill/>
          </a:ln>
          <a:effectLst/>
          <a:extLst/>
        </p:spPr>
        <p:txBody>
          <a:bodyPr>
            <a:spAutoFit/>
          </a:bodyPr>
          <a:lstStyle/>
          <a:p>
            <a:pPr algn="ctr">
              <a:spcBef>
                <a:spcPct val="50000"/>
              </a:spcBef>
              <a:defRPr/>
            </a:pPr>
            <a:r>
              <a:rPr lang="en-US" b="1">
                <a:solidFill>
                  <a:srgbClr val="FF3300"/>
                </a:solidFill>
                <a:effectLst>
                  <a:outerShdw blurRad="38100" dist="38100" dir="2700000" algn="tl">
                    <a:srgbClr val="C0C0C0"/>
                  </a:outerShdw>
                </a:effectLst>
                <a:latin typeface="Bodoni MT Black"/>
              </a:rPr>
              <a:t>TRANSFORMATION OF SECTORS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1"/>
          </p:nvPr>
        </p:nvSpPr>
        <p:spPr/>
        <p:txBody>
          <a:bodyPr/>
          <a:lstStyle/>
          <a:p>
            <a:pPr>
              <a:defRPr/>
            </a:pPr>
            <a:fld id="{EE70DE26-D52F-4DCC-9DA0-72C05545F76C}" type="slidenum">
              <a:rPr lang="en-US"/>
              <a:pPr>
                <a:defRPr/>
              </a:pPr>
              <a:t>12</a:t>
            </a:fld>
            <a:endParaRPr lang="en-US"/>
          </a:p>
        </p:txBody>
      </p:sp>
      <p:sp>
        <p:nvSpPr>
          <p:cNvPr id="210946" name="Rectangle 1"/>
          <p:cNvSpPr>
            <a:spLocks noGrp="1" noChangeArrowheads="1"/>
          </p:cNvSpPr>
          <p:nvPr>
            <p:ph type="title" idx="4294967295"/>
          </p:nvPr>
        </p:nvSpPr>
        <p:spPr>
          <a:xfrm>
            <a:off x="457200" y="228600"/>
            <a:ext cx="8229600" cy="639763"/>
          </a:xfrm>
        </p:spPr>
        <p:txBody>
          <a:bodyPr/>
          <a:lstStyle/>
          <a:p>
            <a:pPr algn="l" eaLnBrk="1" hangingPunct="1"/>
            <a:r>
              <a:rPr lang="en-US" sz="2800" smtClean="0">
                <a:solidFill>
                  <a:srgbClr val="FC3C08"/>
                </a:solidFill>
                <a:latin typeface="Impact" pitchFamily="34" charset="0"/>
              </a:rPr>
              <a:t>   Accelerate Economic Growth</a:t>
            </a:r>
          </a:p>
        </p:txBody>
      </p:sp>
      <p:sp>
        <p:nvSpPr>
          <p:cNvPr id="55298" name="Rectangle 2"/>
          <p:cNvSpPr>
            <a:spLocks noGrp="1" noChangeArrowheads="1"/>
          </p:cNvSpPr>
          <p:nvPr>
            <p:ph type="body" idx="4294967295"/>
          </p:nvPr>
        </p:nvSpPr>
        <p:spPr>
          <a:xfrm>
            <a:off x="228600" y="1143000"/>
            <a:ext cx="8915400" cy="5867400"/>
          </a:xfrm>
        </p:spPr>
        <p:txBody>
          <a:bodyPr/>
          <a:lstStyle/>
          <a:p>
            <a:pPr marL="533400" indent="-533400" algn="just">
              <a:lnSpc>
                <a:spcPct val="90000"/>
              </a:lnSpc>
              <a:buFont typeface="Wingdings" pitchFamily="2" charset="2"/>
              <a:buChar char="Ø"/>
              <a:defRPr/>
            </a:pPr>
            <a:r>
              <a:rPr lang="en-US" sz="2200" b="1" smtClean="0">
                <a:solidFill>
                  <a:srgbClr val="0000FF"/>
                </a:solidFill>
                <a:effectLst>
                  <a:outerShdw blurRad="38100" dist="38100" dir="2700000" algn="tl">
                    <a:srgbClr val="C0C0C0"/>
                  </a:outerShdw>
                </a:effectLst>
              </a:rPr>
              <a:t>Aim for GDP growth rate of 8-9% in two years</a:t>
            </a:r>
          </a:p>
          <a:p>
            <a:pPr lvl="1" algn="just">
              <a:buFont typeface="Arial" charset="0"/>
              <a:buChar char="•"/>
              <a:defRPr/>
            </a:pPr>
            <a:r>
              <a:rPr lang="en-US" sz="2200" b="1" smtClean="0">
                <a:solidFill>
                  <a:srgbClr val="0000FF"/>
                </a:solidFill>
                <a:effectLst>
                  <a:outerShdw blurRad="38100" dist="38100" dir="2700000" algn="tl">
                    <a:srgbClr val="C0C0C0"/>
                  </a:outerShdw>
                </a:effectLst>
              </a:rPr>
              <a:t>Invigorate investment &amp; consumption demand</a:t>
            </a:r>
          </a:p>
          <a:p>
            <a:pPr lvl="1" algn="just">
              <a:buFont typeface="Arial" charset="0"/>
              <a:buChar char="•"/>
              <a:defRPr/>
            </a:pPr>
            <a:r>
              <a:rPr lang="en-US" sz="2200" b="1" smtClean="0">
                <a:solidFill>
                  <a:srgbClr val="0000FF"/>
                </a:solidFill>
                <a:effectLst>
                  <a:outerShdw blurRad="38100" dist="38100" dir="2700000" algn="tl">
                    <a:srgbClr val="C0C0C0"/>
                  </a:outerShdw>
                </a:effectLst>
              </a:rPr>
              <a:t>Easy monetary policy </a:t>
            </a:r>
            <a:endParaRPr lang="en-AU" sz="2200" b="1" smtClean="0">
              <a:solidFill>
                <a:srgbClr val="0000FF"/>
              </a:solidFill>
              <a:effectLst>
                <a:outerShdw blurRad="38100" dist="38100" dir="2700000" algn="tl">
                  <a:srgbClr val="C0C0C0"/>
                </a:outerShdw>
              </a:effectLst>
            </a:endParaRPr>
          </a:p>
          <a:p>
            <a:pPr marL="533400" indent="-533400" algn="just">
              <a:defRPr/>
            </a:pPr>
            <a:endParaRPr lang="en-AU" sz="2200" b="1" smtClean="0">
              <a:solidFill>
                <a:srgbClr val="0000FF"/>
              </a:solidFill>
              <a:effectLst>
                <a:outerShdw blurRad="38100" dist="38100" dir="2700000" algn="tl">
                  <a:srgbClr val="C0C0C0"/>
                </a:outerShdw>
              </a:effectLst>
            </a:endParaRPr>
          </a:p>
          <a:p>
            <a:pPr marL="533400" indent="-533400" algn="just">
              <a:lnSpc>
                <a:spcPct val="90000"/>
              </a:lnSpc>
              <a:buFont typeface="Wingdings" pitchFamily="2" charset="2"/>
              <a:buChar char="Ø"/>
              <a:defRPr/>
            </a:pPr>
            <a:r>
              <a:rPr lang="en-US" sz="2200" b="1" smtClean="0">
                <a:solidFill>
                  <a:srgbClr val="0000FF"/>
                </a:solidFill>
                <a:effectLst>
                  <a:outerShdw blurRad="38100" dist="38100" dir="2700000" algn="tl">
                    <a:srgbClr val="C0C0C0"/>
                  </a:outerShdw>
                </a:effectLst>
              </a:rPr>
              <a:t>Revive stalled projects</a:t>
            </a:r>
          </a:p>
          <a:p>
            <a:pPr lvl="1" algn="just">
              <a:buFont typeface="Arial" charset="0"/>
              <a:buChar char="•"/>
              <a:defRPr/>
            </a:pPr>
            <a:r>
              <a:rPr lang="en-US" sz="2200" b="1" smtClean="0">
                <a:solidFill>
                  <a:srgbClr val="0000FF"/>
                </a:solidFill>
                <a:effectLst>
                  <a:outerShdw blurRad="38100" dist="38100" dir="2700000" algn="tl">
                    <a:srgbClr val="C0C0C0"/>
                  </a:outerShdw>
                </a:effectLst>
              </a:rPr>
              <a:t>Cabinet Committee on Investment (CCI) should aim for making a </a:t>
            </a:r>
          </a:p>
          <a:p>
            <a:pPr lvl="1" algn="just">
              <a:buFont typeface="Arial" charset="0"/>
              <a:buNone/>
              <a:defRPr/>
            </a:pPr>
            <a:r>
              <a:rPr lang="en-US" sz="2200" b="1" smtClean="0">
                <a:solidFill>
                  <a:srgbClr val="0000FF"/>
                </a:solidFill>
                <a:effectLst>
                  <a:outerShdw blurRad="38100" dist="38100" dir="2700000" algn="tl">
                    <a:srgbClr val="C0C0C0"/>
                  </a:outerShdw>
                </a:effectLst>
              </a:rPr>
              <a:t>	repository of at least top 50 stalled projects and go for their revival on a priority basis</a:t>
            </a:r>
          </a:p>
          <a:p>
            <a:pPr marL="533400" indent="-533400" algn="just">
              <a:defRPr/>
            </a:pPr>
            <a:endParaRPr lang="en-US" sz="2200" b="1" smtClean="0">
              <a:solidFill>
                <a:srgbClr val="0000FF"/>
              </a:solidFill>
              <a:effectLst>
                <a:outerShdw blurRad="38100" dist="38100" dir="2700000" algn="tl">
                  <a:srgbClr val="C0C0C0"/>
                </a:outerShdw>
              </a:effectLst>
            </a:endParaRPr>
          </a:p>
          <a:p>
            <a:pPr marL="533400" indent="-533400" algn="just">
              <a:lnSpc>
                <a:spcPct val="90000"/>
              </a:lnSpc>
              <a:buFont typeface="Wingdings" pitchFamily="2" charset="2"/>
              <a:buChar char="Ø"/>
              <a:defRPr/>
            </a:pPr>
            <a:r>
              <a:rPr lang="en-US" sz="2200" b="1" smtClean="0">
                <a:solidFill>
                  <a:srgbClr val="0000FF"/>
                </a:solidFill>
                <a:effectLst>
                  <a:outerShdw blurRad="38100" dist="38100" dir="2700000" algn="tl">
                    <a:srgbClr val="C0C0C0"/>
                  </a:outerShdw>
                </a:effectLst>
              </a:rPr>
              <a:t>Improve ease of doing business</a:t>
            </a:r>
          </a:p>
          <a:p>
            <a:pPr lvl="1" algn="just">
              <a:buFont typeface="Arial" charset="0"/>
              <a:buChar char="•"/>
              <a:defRPr/>
            </a:pPr>
            <a:r>
              <a:rPr lang="en-US" sz="2200" b="1" smtClean="0">
                <a:solidFill>
                  <a:srgbClr val="0000FF"/>
                </a:solidFill>
                <a:effectLst>
                  <a:outerShdw blurRad="38100" dist="38100" dir="2700000" algn="tl">
                    <a:srgbClr val="C0C0C0"/>
                  </a:outerShdw>
                </a:effectLst>
              </a:rPr>
              <a:t>Streamline procedural reforms</a:t>
            </a:r>
          </a:p>
          <a:p>
            <a:pPr marL="533400" indent="-533400" algn="just">
              <a:lnSpc>
                <a:spcPct val="90000"/>
              </a:lnSpc>
              <a:buFont typeface="Arial" charset="0"/>
              <a:buNone/>
              <a:defRPr/>
            </a:pPr>
            <a:endParaRPr lang="en-US" sz="2200" b="1" smtClean="0">
              <a:solidFill>
                <a:srgbClr val="0000FF"/>
              </a:solidFill>
              <a:effectLst>
                <a:outerShdw blurRad="38100" dist="38100" dir="2700000" algn="tl">
                  <a:srgbClr val="C0C0C0"/>
                </a:outerShdw>
              </a:effectLst>
            </a:endParaRPr>
          </a:p>
          <a:p>
            <a:pPr marL="533400" indent="-533400">
              <a:lnSpc>
                <a:spcPct val="90000"/>
              </a:lnSpc>
              <a:defRPr/>
            </a:pPr>
            <a:endParaRPr lang="en-US" sz="2200" b="1" smtClean="0">
              <a:solidFill>
                <a:srgbClr val="0000FF"/>
              </a:solidFill>
              <a:effectLst>
                <a:outerShdw blurRad="38100" dist="38100" dir="2700000" algn="tl">
                  <a:srgbClr val="C0C0C0"/>
                </a:outerShdw>
              </a:effectLst>
            </a:endParaRPr>
          </a:p>
          <a:p>
            <a:pPr marL="533400" indent="-533400">
              <a:lnSpc>
                <a:spcPct val="90000"/>
              </a:lnSpc>
              <a:defRPr/>
            </a:pPr>
            <a:endParaRPr lang="en-US" sz="2200" b="1" smtClean="0">
              <a:solidFill>
                <a:srgbClr val="0000FF"/>
              </a:solidFill>
              <a:effectLst>
                <a:outerShdw blurRad="38100" dist="38100" dir="2700000" algn="tl">
                  <a:srgbClr val="C0C0C0"/>
                </a:outerShdw>
              </a:effectLst>
            </a:endParaRPr>
          </a:p>
        </p:txBody>
      </p:sp>
      <p:sp>
        <p:nvSpPr>
          <p:cNvPr id="210948" name="Line 40"/>
          <p:cNvSpPr>
            <a:spLocks noChangeShapeType="1"/>
          </p:cNvSpPr>
          <p:nvPr/>
        </p:nvSpPr>
        <p:spPr bwMode="auto">
          <a:xfrm>
            <a:off x="533400" y="990600"/>
            <a:ext cx="7924800" cy="0"/>
          </a:xfrm>
          <a:prstGeom prst="line">
            <a:avLst/>
          </a:prstGeom>
          <a:noFill/>
          <a:ln w="38100">
            <a:solidFill>
              <a:schemeClr val="tx1"/>
            </a:solidFill>
            <a:round/>
            <a:headEnd/>
            <a:tailEnd/>
          </a:ln>
        </p:spPr>
        <p:txBody>
          <a:bodyPr lIns="83210" tIns="41605" rIns="83210" bIns="41605"/>
          <a:lstStyle/>
          <a:p>
            <a:endParaRPr lang="en-US"/>
          </a:p>
        </p:txBody>
      </p:sp>
    </p:spTree>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1"/>
          </p:nvPr>
        </p:nvSpPr>
        <p:spPr/>
        <p:txBody>
          <a:bodyPr/>
          <a:lstStyle/>
          <a:p>
            <a:pPr>
              <a:defRPr/>
            </a:pPr>
            <a:fld id="{82F444FC-F493-44F8-B203-57377C1E397C}" type="slidenum">
              <a:rPr lang="en-US"/>
              <a:pPr>
                <a:defRPr/>
              </a:pPr>
              <a:t>13</a:t>
            </a:fld>
            <a:endParaRPr lang="en-US"/>
          </a:p>
        </p:txBody>
      </p:sp>
      <p:sp>
        <p:nvSpPr>
          <p:cNvPr id="212994" name="Rectangle 1"/>
          <p:cNvSpPr>
            <a:spLocks noGrp="1" noChangeArrowheads="1"/>
          </p:cNvSpPr>
          <p:nvPr>
            <p:ph type="title" idx="4294967295"/>
          </p:nvPr>
        </p:nvSpPr>
        <p:spPr>
          <a:xfrm>
            <a:off x="457200" y="228600"/>
            <a:ext cx="8229600" cy="639763"/>
          </a:xfrm>
        </p:spPr>
        <p:txBody>
          <a:bodyPr/>
          <a:lstStyle/>
          <a:p>
            <a:pPr algn="l" eaLnBrk="1" hangingPunct="1"/>
            <a:r>
              <a:rPr lang="en-US" sz="2800" smtClean="0">
                <a:solidFill>
                  <a:srgbClr val="FC3C08"/>
                </a:solidFill>
                <a:latin typeface="Impact" pitchFamily="34" charset="0"/>
              </a:rPr>
              <a:t>   Accelerate Economic Growth (contd..)</a:t>
            </a:r>
          </a:p>
        </p:txBody>
      </p:sp>
      <p:sp>
        <p:nvSpPr>
          <p:cNvPr id="55298" name="Rectangle 2"/>
          <p:cNvSpPr>
            <a:spLocks noGrp="1" noChangeArrowheads="1"/>
          </p:cNvSpPr>
          <p:nvPr>
            <p:ph type="body" idx="4294967295"/>
          </p:nvPr>
        </p:nvSpPr>
        <p:spPr>
          <a:xfrm>
            <a:off x="228600" y="1066800"/>
            <a:ext cx="8915400" cy="5486400"/>
          </a:xfrm>
        </p:spPr>
        <p:txBody>
          <a:bodyPr/>
          <a:lstStyle/>
          <a:p>
            <a:pPr marL="533400" indent="-533400" algn="just" eaLnBrk="1" hangingPunct="1">
              <a:lnSpc>
                <a:spcPct val="80000"/>
              </a:lnSpc>
              <a:spcBef>
                <a:spcPct val="0"/>
              </a:spcBef>
              <a:buFont typeface="Wingdings" pitchFamily="2" charset="2"/>
              <a:buChar char="Ø"/>
              <a:defRPr/>
            </a:pPr>
            <a:r>
              <a:rPr lang="en-US" sz="2200" b="1" smtClean="0">
                <a:solidFill>
                  <a:srgbClr val="0000FF"/>
                </a:solidFill>
                <a:effectLst>
                  <a:outerShdw blurRad="38100" dist="38100" dir="2700000" algn="tl">
                    <a:srgbClr val="C0C0C0"/>
                  </a:outerShdw>
                </a:effectLst>
              </a:rPr>
              <a:t> Increase investors confidence and increase investments</a:t>
            </a:r>
          </a:p>
          <a:p>
            <a:pPr lvl="1" algn="just">
              <a:buFont typeface="Arial" charset="0"/>
              <a:buChar char="•"/>
              <a:defRPr/>
            </a:pPr>
            <a:r>
              <a:rPr lang="en-US" sz="2200" b="1" smtClean="0">
                <a:solidFill>
                  <a:srgbClr val="0000FF"/>
                </a:solidFill>
                <a:effectLst>
                  <a:outerShdw blurRad="38100" dist="38100" dir="2700000" algn="tl">
                    <a:srgbClr val="C0C0C0"/>
                  </a:outerShdw>
                </a:effectLst>
              </a:rPr>
              <a:t>Aim for fiscal consolidation</a:t>
            </a:r>
          </a:p>
          <a:p>
            <a:pPr lvl="1" algn="just">
              <a:buFont typeface="Arial" charset="0"/>
              <a:buChar char="•"/>
              <a:defRPr/>
            </a:pPr>
            <a:r>
              <a:rPr lang="en-US" sz="2200" b="1" smtClean="0">
                <a:solidFill>
                  <a:srgbClr val="0000FF"/>
                </a:solidFill>
                <a:effectLst>
                  <a:outerShdw blurRad="38100" dist="38100" dir="2700000" algn="tl">
                    <a:srgbClr val="C0C0C0"/>
                  </a:outerShdw>
                </a:effectLst>
              </a:rPr>
              <a:t>Maintaining the momentum of Economic reforms</a:t>
            </a:r>
          </a:p>
          <a:p>
            <a:pPr lvl="1" algn="just">
              <a:buFont typeface="Arial" charset="0"/>
              <a:buChar char="•"/>
              <a:defRPr/>
            </a:pPr>
            <a:r>
              <a:rPr lang="en-US" sz="2200" b="1" smtClean="0">
                <a:solidFill>
                  <a:srgbClr val="0000FF"/>
                </a:solidFill>
                <a:effectLst>
                  <a:outerShdw blurRad="38100" dist="38100" dir="2700000" algn="tl">
                    <a:srgbClr val="C0C0C0"/>
                  </a:outerShdw>
                </a:effectLst>
              </a:rPr>
              <a:t>Allow FDI in critical sectors such as Insurance, Banking etc</a:t>
            </a:r>
          </a:p>
          <a:p>
            <a:pPr lvl="1" algn="just">
              <a:buFont typeface="Arial" charset="0"/>
              <a:buNone/>
              <a:defRPr/>
            </a:pPr>
            <a:endParaRPr lang="en-US" sz="2200" b="1" smtClean="0">
              <a:solidFill>
                <a:srgbClr val="0000FF"/>
              </a:solidFill>
              <a:effectLst>
                <a:outerShdw blurRad="38100" dist="38100" dir="2700000" algn="tl">
                  <a:srgbClr val="C0C0C0"/>
                </a:outerShdw>
              </a:effectLst>
            </a:endParaRPr>
          </a:p>
          <a:p>
            <a:pPr marL="533400" indent="-533400" algn="just">
              <a:lnSpc>
                <a:spcPct val="90000"/>
              </a:lnSpc>
              <a:buFont typeface="Wingdings" pitchFamily="2" charset="2"/>
              <a:buChar char="Ø"/>
              <a:defRPr/>
            </a:pPr>
            <a:r>
              <a:rPr lang="en-US" sz="2200" b="1" smtClean="0">
                <a:solidFill>
                  <a:srgbClr val="0000FF"/>
                </a:solidFill>
                <a:effectLst>
                  <a:outerShdw blurRad="38100" dist="38100" dir="2700000" algn="tl">
                    <a:srgbClr val="C0C0C0"/>
                  </a:outerShdw>
                </a:effectLst>
              </a:rPr>
              <a:t> Increase start-up activity</a:t>
            </a:r>
          </a:p>
          <a:p>
            <a:pPr lvl="1" algn="just">
              <a:buFont typeface="Arial" charset="0"/>
              <a:buChar char="•"/>
              <a:defRPr/>
            </a:pPr>
            <a:r>
              <a:rPr lang="en-US" sz="2200" b="1" smtClean="0">
                <a:solidFill>
                  <a:srgbClr val="0000FF"/>
                </a:solidFill>
                <a:effectLst>
                  <a:outerShdw blurRad="38100" dist="38100" dir="2700000" algn="tl">
                    <a:srgbClr val="C0C0C0"/>
                  </a:outerShdw>
                </a:effectLst>
              </a:rPr>
              <a:t>Announce measures to foster entrepreneur spirit</a:t>
            </a:r>
          </a:p>
          <a:p>
            <a:pPr lvl="1" algn="just">
              <a:buFont typeface="Arial" charset="0"/>
              <a:buNone/>
              <a:defRPr/>
            </a:pPr>
            <a:endParaRPr lang="en-US" sz="2200" b="1" smtClean="0">
              <a:solidFill>
                <a:srgbClr val="0000FF"/>
              </a:solidFill>
              <a:effectLst>
                <a:outerShdw blurRad="38100" dist="38100" dir="2700000" algn="tl">
                  <a:srgbClr val="C0C0C0"/>
                </a:outerShdw>
              </a:effectLst>
            </a:endParaRPr>
          </a:p>
          <a:p>
            <a:pPr marL="533400" indent="-533400" algn="just">
              <a:buFont typeface="Wingdings" pitchFamily="2" charset="2"/>
              <a:buChar char="Ø"/>
              <a:defRPr/>
            </a:pPr>
            <a:r>
              <a:rPr lang="en-US" sz="2200" b="1" smtClean="0">
                <a:solidFill>
                  <a:srgbClr val="0000FF"/>
                </a:solidFill>
                <a:effectLst>
                  <a:outerShdw blurRad="38100" dist="38100" dir="2700000" algn="tl">
                    <a:srgbClr val="C0C0C0"/>
                  </a:outerShdw>
                </a:effectLst>
              </a:rPr>
              <a:t>Create skilled workforce and capacity</a:t>
            </a:r>
          </a:p>
          <a:p>
            <a:pPr lvl="1" algn="just">
              <a:buFont typeface="Arial" charset="0"/>
              <a:buChar char="•"/>
              <a:defRPr/>
            </a:pPr>
            <a:r>
              <a:rPr lang="en-US" sz="2200" b="1" smtClean="0">
                <a:solidFill>
                  <a:srgbClr val="0000FF"/>
                </a:solidFill>
                <a:effectLst>
                  <a:outerShdw blurRad="38100" dist="38100" dir="2700000" algn="tl">
                    <a:srgbClr val="C0C0C0"/>
                  </a:outerShdw>
                </a:effectLst>
              </a:rPr>
              <a:t>Facilitating greater participation of Private Sector companies in skill creation</a:t>
            </a:r>
          </a:p>
          <a:p>
            <a:pPr marL="533400" indent="-533400">
              <a:lnSpc>
                <a:spcPct val="90000"/>
              </a:lnSpc>
              <a:defRPr/>
            </a:pPr>
            <a:endParaRPr lang="en-US" sz="2200" b="1" smtClean="0">
              <a:solidFill>
                <a:srgbClr val="0000FF"/>
              </a:solidFill>
              <a:effectLst>
                <a:outerShdw blurRad="38100" dist="38100" dir="2700000" algn="tl">
                  <a:srgbClr val="C0C0C0"/>
                </a:outerShdw>
              </a:effectLst>
            </a:endParaRPr>
          </a:p>
          <a:p>
            <a:pPr marL="533400" indent="-533400">
              <a:lnSpc>
                <a:spcPct val="90000"/>
              </a:lnSpc>
              <a:defRPr/>
            </a:pPr>
            <a:endParaRPr lang="en-US" sz="2200" b="1" smtClean="0">
              <a:solidFill>
                <a:srgbClr val="0000FF"/>
              </a:solidFill>
              <a:effectLst>
                <a:outerShdw blurRad="38100" dist="38100" dir="2700000" algn="tl">
                  <a:srgbClr val="C0C0C0"/>
                </a:outerShdw>
              </a:effectLst>
            </a:endParaRPr>
          </a:p>
        </p:txBody>
      </p:sp>
      <p:sp>
        <p:nvSpPr>
          <p:cNvPr id="212996" name="Line 40"/>
          <p:cNvSpPr>
            <a:spLocks noChangeShapeType="1"/>
          </p:cNvSpPr>
          <p:nvPr/>
        </p:nvSpPr>
        <p:spPr bwMode="auto">
          <a:xfrm>
            <a:off x="533400" y="838200"/>
            <a:ext cx="7924800" cy="0"/>
          </a:xfrm>
          <a:prstGeom prst="line">
            <a:avLst/>
          </a:prstGeom>
          <a:noFill/>
          <a:ln w="38100">
            <a:solidFill>
              <a:schemeClr val="tx1"/>
            </a:solidFill>
            <a:round/>
            <a:headEnd/>
            <a:tailEnd/>
          </a:ln>
        </p:spPr>
        <p:txBody>
          <a:bodyPr lIns="83210" tIns="41605" rIns="83210" bIns="41605"/>
          <a:lstStyle/>
          <a:p>
            <a:endParaRPr lang="en-US"/>
          </a:p>
        </p:txBody>
      </p:sp>
      <p:sp>
        <p:nvSpPr>
          <p:cNvPr id="86021" name="Text Box 5"/>
          <p:cNvSpPr txBox="1">
            <a:spLocks noChangeArrowheads="1"/>
          </p:cNvSpPr>
          <p:nvPr/>
        </p:nvSpPr>
        <p:spPr bwMode="auto">
          <a:xfrm>
            <a:off x="533400" y="5410200"/>
            <a:ext cx="8382000" cy="946150"/>
          </a:xfrm>
          <a:prstGeom prst="rect">
            <a:avLst/>
          </a:prstGeom>
          <a:solidFill>
            <a:srgbClr val="9797FF"/>
          </a:solidFill>
          <a:ln>
            <a:noFill/>
          </a:ln>
          <a:effectLst/>
          <a:extLst/>
        </p:spPr>
        <p:txBody>
          <a:bodyPr>
            <a:spAutoFit/>
          </a:bodyPr>
          <a:lstStyle/>
          <a:p>
            <a:pPr algn="ctr">
              <a:spcBef>
                <a:spcPct val="50000"/>
              </a:spcBef>
              <a:defRPr/>
            </a:pPr>
            <a:r>
              <a:rPr lang="en-US" sz="2800">
                <a:solidFill>
                  <a:srgbClr val="CC3300"/>
                </a:solidFill>
                <a:effectLst>
                  <a:outerShdw blurRad="38100" dist="38100" dir="2700000" algn="tl">
                    <a:srgbClr val="000000"/>
                  </a:outerShdw>
                </a:effectLst>
                <a:latin typeface="Impact" pitchFamily="34" charset="0"/>
              </a:rPr>
              <a:t>Reforms and Governance imperative for accelerating economic growth</a:t>
            </a:r>
          </a:p>
        </p:txBody>
      </p:sp>
    </p:spTree>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1"/>
          </p:nvPr>
        </p:nvSpPr>
        <p:spPr/>
        <p:txBody>
          <a:bodyPr/>
          <a:lstStyle/>
          <a:p>
            <a:pPr>
              <a:defRPr/>
            </a:pPr>
            <a:fld id="{08D10B5E-C4EC-48AE-8CA2-702692CF6BCF}" type="slidenum">
              <a:rPr lang="en-US"/>
              <a:pPr>
                <a:defRPr/>
              </a:pPr>
              <a:t>14</a:t>
            </a:fld>
            <a:endParaRPr lang="en-US"/>
          </a:p>
        </p:txBody>
      </p:sp>
      <p:sp>
        <p:nvSpPr>
          <p:cNvPr id="215042" name="Rectangle 6"/>
          <p:cNvSpPr txBox="1">
            <a:spLocks noGrp="1" noChangeArrowheads="1"/>
          </p:cNvSpPr>
          <p:nvPr/>
        </p:nvSpPr>
        <p:spPr bwMode="auto">
          <a:xfrm>
            <a:off x="0" y="6553200"/>
            <a:ext cx="609600" cy="304800"/>
          </a:xfrm>
          <a:prstGeom prst="rect">
            <a:avLst/>
          </a:prstGeom>
          <a:noFill/>
          <a:ln w="9525">
            <a:noFill/>
            <a:miter lim="800000"/>
            <a:headEnd/>
            <a:tailEnd/>
          </a:ln>
        </p:spPr>
        <p:txBody>
          <a:bodyPr/>
          <a:lstStyle/>
          <a:p>
            <a:fld id="{62EF14D3-F4C0-44B0-824C-465B7A804CC0}" type="slidenum">
              <a:rPr lang="en-US" sz="1200">
                <a:cs typeface="Arial" charset="0"/>
              </a:rPr>
              <a:pPr/>
              <a:t>14</a:t>
            </a:fld>
            <a:endParaRPr lang="en-US" sz="1200">
              <a:cs typeface="Arial" charset="0"/>
            </a:endParaRPr>
          </a:p>
        </p:txBody>
      </p:sp>
      <p:sp>
        <p:nvSpPr>
          <p:cNvPr id="10270" name="Rectangle 39"/>
          <p:cNvSpPr>
            <a:spLocks noChangeArrowheads="1"/>
          </p:cNvSpPr>
          <p:nvPr/>
        </p:nvSpPr>
        <p:spPr bwMode="auto">
          <a:xfrm>
            <a:off x="0" y="0"/>
            <a:ext cx="9144000" cy="1143000"/>
          </a:xfrm>
          <a:prstGeom prst="rect">
            <a:avLst/>
          </a:prstGeom>
          <a:noFill/>
          <a:ln w="9525">
            <a:noFill/>
            <a:miter lim="800000"/>
            <a:headEnd/>
            <a:tailEnd/>
          </a:ln>
        </p:spPr>
        <p:txBody>
          <a:bodyPr lIns="91431" tIns="45716" rIns="91431" bIns="45716" anchor="ctr"/>
          <a:lstStyle/>
          <a:p>
            <a:pPr eaLnBrk="0" hangingPunct="0">
              <a:defRPr/>
            </a:pPr>
            <a:r>
              <a:rPr lang="en-US" sz="2500" b="1">
                <a:solidFill>
                  <a:srgbClr val="0000FF"/>
                </a:solidFill>
                <a:effectLst>
                  <a:outerShdw blurRad="38100" dist="38100" dir="2700000" algn="tl">
                    <a:srgbClr val="C0C0C0"/>
                  </a:outerShdw>
                </a:effectLst>
                <a:latin typeface="Calibri" pitchFamily="34" charset="0"/>
              </a:rPr>
              <a:t>	 Reforms &amp; Governance :</a:t>
            </a:r>
            <a:r>
              <a:rPr lang="en-US" sz="2000" b="1">
                <a:solidFill>
                  <a:srgbClr val="0000FF"/>
                </a:solidFill>
                <a:effectLst>
                  <a:outerShdw blurRad="38100" dist="38100" dir="2700000" algn="tl">
                    <a:srgbClr val="C0C0C0"/>
                  </a:outerShdw>
                </a:effectLst>
                <a:latin typeface="Calibri" pitchFamily="34" charset="0"/>
              </a:rPr>
              <a:t> </a:t>
            </a:r>
            <a:r>
              <a:rPr lang="en-US" sz="2800">
                <a:solidFill>
                  <a:srgbClr val="FC3C08"/>
                </a:solidFill>
                <a:latin typeface="Impact" pitchFamily="34" charset="0"/>
              </a:rPr>
              <a:t>Taxation Reforms</a:t>
            </a:r>
          </a:p>
        </p:txBody>
      </p:sp>
      <p:sp>
        <p:nvSpPr>
          <p:cNvPr id="215044" name="Line 40"/>
          <p:cNvSpPr>
            <a:spLocks noChangeShapeType="1"/>
          </p:cNvSpPr>
          <p:nvPr/>
        </p:nvSpPr>
        <p:spPr bwMode="auto">
          <a:xfrm>
            <a:off x="685800" y="838200"/>
            <a:ext cx="7924800" cy="0"/>
          </a:xfrm>
          <a:prstGeom prst="line">
            <a:avLst/>
          </a:prstGeom>
          <a:noFill/>
          <a:ln w="38100">
            <a:solidFill>
              <a:schemeClr val="tx1"/>
            </a:solidFill>
            <a:round/>
            <a:headEnd/>
            <a:tailEnd/>
          </a:ln>
        </p:spPr>
        <p:txBody>
          <a:bodyPr lIns="83210" tIns="41605" rIns="83210" bIns="41605"/>
          <a:lstStyle/>
          <a:p>
            <a:endParaRPr lang="en-US"/>
          </a:p>
        </p:txBody>
      </p:sp>
      <p:sp>
        <p:nvSpPr>
          <p:cNvPr id="71686" name="Rectangle 43"/>
          <p:cNvSpPr>
            <a:spLocks noChangeArrowheads="1"/>
          </p:cNvSpPr>
          <p:nvPr/>
        </p:nvSpPr>
        <p:spPr bwMode="auto">
          <a:xfrm>
            <a:off x="579438" y="854075"/>
            <a:ext cx="7981950" cy="5562600"/>
          </a:xfrm>
          <a:prstGeom prst="rect">
            <a:avLst/>
          </a:prstGeom>
          <a:noFill/>
          <a:ln w="9525">
            <a:noFill/>
            <a:miter lim="800000"/>
            <a:headEnd/>
            <a:tailEnd/>
          </a:ln>
        </p:spPr>
        <p:txBody>
          <a:bodyPr lIns="91431" tIns="45716" rIns="91431" bIns="45716"/>
          <a:lstStyle/>
          <a:p>
            <a:pPr marL="342900" indent="-342900" eaLnBrk="0" hangingPunct="0">
              <a:defRPr/>
            </a:pPr>
            <a:endParaRPr lang="en-AU" sz="600" b="1">
              <a:solidFill>
                <a:srgbClr val="0000FF"/>
              </a:solidFill>
              <a:effectLst>
                <a:outerShdw blurRad="38100" dist="38100" dir="2700000" algn="tl">
                  <a:srgbClr val="C0C0C0"/>
                </a:outerShdw>
              </a:effectLst>
              <a:latin typeface="Calibri" pitchFamily="34" charset="0"/>
            </a:endParaRPr>
          </a:p>
          <a:p>
            <a:pPr marL="342900" indent="-342900" eaLnBrk="0" hangingPunct="0">
              <a:buFont typeface="Wingdings" pitchFamily="2" charset="2"/>
              <a:buChar char="Ø"/>
              <a:defRPr/>
            </a:pPr>
            <a:r>
              <a:rPr lang="en-AU" sz="2200" b="1">
                <a:solidFill>
                  <a:srgbClr val="0000FF"/>
                </a:solidFill>
                <a:effectLst>
                  <a:outerShdw blurRad="38100" dist="38100" dir="2700000" algn="tl">
                    <a:srgbClr val="C0C0C0"/>
                  </a:outerShdw>
                </a:effectLst>
                <a:latin typeface="Calibri" pitchFamily="34" charset="0"/>
              </a:rPr>
              <a:t>CII will …</a:t>
            </a:r>
          </a:p>
          <a:p>
            <a:pPr marL="742950" lvl="1" indent="-285750" eaLnBrk="0" hangingPunct="0">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Work closely with the Empowered Committee of State Finance Ministers for the implementation of GST</a:t>
            </a:r>
          </a:p>
          <a:p>
            <a:pPr marL="342900" indent="-342900" eaLnBrk="0" hangingPunct="0">
              <a:buFont typeface="Wingdings" pitchFamily="2" charset="2"/>
              <a:buChar char="Ø"/>
              <a:defRPr/>
            </a:pPr>
            <a:endParaRPr lang="en-AU" sz="2200" b="1">
              <a:solidFill>
                <a:srgbClr val="0000FF"/>
              </a:solidFill>
              <a:effectLst>
                <a:outerShdw blurRad="38100" dist="38100" dir="2700000" algn="tl">
                  <a:srgbClr val="C0C0C0"/>
                </a:outerShdw>
              </a:effectLst>
              <a:latin typeface="Calibri" pitchFamily="34" charset="0"/>
            </a:endParaRPr>
          </a:p>
          <a:p>
            <a:pPr marL="342900" indent="-342900" eaLnBrk="0" hangingPunct="0">
              <a:buFont typeface="Wingdings" pitchFamily="2" charset="2"/>
              <a:buChar char="Ø"/>
              <a:defRPr/>
            </a:pPr>
            <a:r>
              <a:rPr lang="en-AU" sz="2200" b="1">
                <a:solidFill>
                  <a:srgbClr val="0000FF"/>
                </a:solidFill>
                <a:effectLst>
                  <a:outerShdw blurRad="38100" dist="38100" dir="2700000" algn="tl">
                    <a:srgbClr val="C0C0C0"/>
                  </a:outerShdw>
                </a:effectLst>
                <a:latin typeface="Calibri" pitchFamily="34" charset="0"/>
              </a:rPr>
              <a:t>GST</a:t>
            </a:r>
          </a:p>
          <a:p>
            <a:pPr marL="742950" lvl="1" indent="-285750" eaLnBrk="0" hangingPunct="0">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CII hopes that the amended Constitutional Amendment Bill will be placed in the Parliament in the Monsoon Session 2013 after receipt of the recommendations of the Parliamentary Standing Committee on Finance</a:t>
            </a:r>
          </a:p>
          <a:p>
            <a:pPr marL="742950" lvl="1" indent="-285750" eaLnBrk="0" hangingPunct="0">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CII will closely work with Central as well as State Governments for early introduction of GST</a:t>
            </a:r>
          </a:p>
          <a:p>
            <a:pPr marL="342900" indent="-342900" eaLnBrk="0" hangingPunct="0">
              <a:defRPr/>
            </a:pPr>
            <a:endParaRPr lang="en-AU" sz="2200" b="1">
              <a:solidFill>
                <a:srgbClr val="0000FF"/>
              </a:solidFill>
              <a:effectLst>
                <a:outerShdw blurRad="38100" dist="38100" dir="2700000" algn="tl">
                  <a:srgbClr val="C0C0C0"/>
                </a:outerShdw>
              </a:effectLst>
              <a:latin typeface="Calibri" pitchFamily="34" charset="0"/>
            </a:endParaRPr>
          </a:p>
          <a:p>
            <a:pPr marL="342900" indent="-342900" eaLnBrk="0" hangingPunct="0">
              <a:buFont typeface="Wingdings" pitchFamily="2" charset="2"/>
              <a:buChar char="Ø"/>
              <a:defRPr/>
            </a:pPr>
            <a:r>
              <a:rPr lang="en-AU" sz="2200" b="1">
                <a:solidFill>
                  <a:srgbClr val="0000FF"/>
                </a:solidFill>
                <a:effectLst>
                  <a:outerShdw blurRad="38100" dist="38100" dir="2700000" algn="tl">
                    <a:srgbClr val="C0C0C0"/>
                  </a:outerShdw>
                </a:effectLst>
                <a:latin typeface="Calibri" pitchFamily="34" charset="0"/>
              </a:rPr>
              <a:t>DTC</a:t>
            </a:r>
          </a:p>
          <a:p>
            <a:pPr marL="742950" lvl="1" indent="-285750" eaLnBrk="0" hangingPunct="0">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CII will continue to advocate on issues that concern the industry</a:t>
            </a:r>
            <a:endParaRPr lang="en-AU" sz="2200" b="1">
              <a:solidFill>
                <a:srgbClr val="0000FF"/>
              </a:solidFill>
              <a:effectLst>
                <a:outerShdw blurRad="38100" dist="38100" dir="2700000" algn="tl">
                  <a:srgbClr val="C0C0C0"/>
                </a:outerShdw>
              </a:effectLst>
              <a:latin typeface="Calibri" pitchFamily="34" charset="0"/>
            </a:endParaRPr>
          </a:p>
        </p:txBody>
      </p:sp>
      <p:sp>
        <p:nvSpPr>
          <p:cNvPr id="2" name="Footer Placeholder 1"/>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r>
              <a:rPr lang="en-US" sz="1200">
                <a:solidFill>
                  <a:schemeClr val="tx1">
                    <a:tint val="75000"/>
                  </a:schemeClr>
                </a:solidFill>
                <a:latin typeface="+mn-lt"/>
              </a:rPr>
              <a:t>© Confederation of Indian Industry</a:t>
            </a:r>
          </a:p>
        </p:txBody>
      </p:sp>
      <p:sp>
        <p:nvSpPr>
          <p:cNvPr id="3" name="Slide Number Placeholder 2"/>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7B810A1E-4F56-4403-B1E1-3E318C14DF7D}" type="slidenum">
              <a:rPr lang="en-US" sz="1200">
                <a:solidFill>
                  <a:schemeClr val="tx1">
                    <a:tint val="75000"/>
                  </a:schemeClr>
                </a:solidFill>
                <a:latin typeface="+mn-lt"/>
              </a:rPr>
              <a:pPr algn="r" fontAlgn="auto">
                <a:spcBef>
                  <a:spcPts val="0"/>
                </a:spcBef>
                <a:spcAft>
                  <a:spcPts val="0"/>
                </a:spcAft>
                <a:defRPr/>
              </a:pPr>
              <a:t>14</a:t>
            </a:fld>
            <a:endParaRPr lang="en-US" sz="1200">
              <a:solidFill>
                <a:schemeClr val="tx1">
                  <a:tint val="75000"/>
                </a:schemeClr>
              </a:solidFill>
              <a:latin typeface="+mn-l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3"/>
          <p:cNvSpPr>
            <a:spLocks noGrp="1"/>
          </p:cNvSpPr>
          <p:nvPr>
            <p:ph type="sldNum" sz="quarter" idx="11"/>
          </p:nvPr>
        </p:nvSpPr>
        <p:spPr/>
        <p:txBody>
          <a:bodyPr/>
          <a:lstStyle/>
          <a:p>
            <a:pPr>
              <a:defRPr/>
            </a:pPr>
            <a:fld id="{8D6DD0FB-EEC7-4F54-B936-5221C34EE815}" type="slidenum">
              <a:rPr lang="en-US"/>
              <a:pPr>
                <a:defRPr/>
              </a:pPr>
              <a:t>15</a:t>
            </a:fld>
            <a:endParaRPr lang="en-US"/>
          </a:p>
        </p:txBody>
      </p:sp>
      <p:sp>
        <p:nvSpPr>
          <p:cNvPr id="217090" name="Rectangle 6"/>
          <p:cNvSpPr txBox="1">
            <a:spLocks noGrp="1" noChangeArrowheads="1"/>
          </p:cNvSpPr>
          <p:nvPr/>
        </p:nvSpPr>
        <p:spPr bwMode="auto">
          <a:xfrm>
            <a:off x="0" y="6553200"/>
            <a:ext cx="609600" cy="304800"/>
          </a:xfrm>
          <a:prstGeom prst="rect">
            <a:avLst/>
          </a:prstGeom>
          <a:noFill/>
          <a:ln w="9525">
            <a:noFill/>
            <a:miter lim="800000"/>
            <a:headEnd/>
            <a:tailEnd/>
          </a:ln>
        </p:spPr>
        <p:txBody>
          <a:bodyPr/>
          <a:lstStyle/>
          <a:p>
            <a:fld id="{A2E9AB16-4B47-4173-B81A-EEDAB060CCA8}" type="slidenum">
              <a:rPr lang="en-US" sz="1200">
                <a:cs typeface="Arial" charset="0"/>
              </a:rPr>
              <a:pPr/>
              <a:t>15</a:t>
            </a:fld>
            <a:endParaRPr lang="en-US" sz="1200">
              <a:cs typeface="Arial" charset="0"/>
            </a:endParaRPr>
          </a:p>
        </p:txBody>
      </p:sp>
      <p:sp>
        <p:nvSpPr>
          <p:cNvPr id="10270" name="Rectangle 39"/>
          <p:cNvSpPr>
            <a:spLocks noChangeArrowheads="1"/>
          </p:cNvSpPr>
          <p:nvPr/>
        </p:nvSpPr>
        <p:spPr bwMode="auto">
          <a:xfrm>
            <a:off x="0" y="-152400"/>
            <a:ext cx="9144000" cy="762000"/>
          </a:xfrm>
          <a:prstGeom prst="rect">
            <a:avLst/>
          </a:prstGeom>
          <a:noFill/>
          <a:ln w="9525">
            <a:noFill/>
            <a:miter lim="800000"/>
            <a:headEnd/>
            <a:tailEnd/>
          </a:ln>
        </p:spPr>
        <p:txBody>
          <a:bodyPr lIns="91431" tIns="45716" rIns="91431" bIns="45716" anchor="ctr"/>
          <a:lstStyle/>
          <a:p>
            <a:pPr eaLnBrk="0" hangingPunct="0">
              <a:defRPr/>
            </a:pPr>
            <a:r>
              <a:rPr lang="en-US" sz="2500" b="1">
                <a:solidFill>
                  <a:srgbClr val="0000FF"/>
                </a:solidFill>
                <a:effectLst>
                  <a:outerShdw blurRad="38100" dist="38100" dir="2700000" algn="tl">
                    <a:srgbClr val="C0C0C0"/>
                  </a:outerShdw>
                </a:effectLst>
                <a:latin typeface="Calibri" pitchFamily="34" charset="0"/>
              </a:rPr>
              <a:t>	 Reforms &amp; Governance </a:t>
            </a:r>
            <a:r>
              <a:rPr lang="en-US" sz="2000" b="1">
                <a:solidFill>
                  <a:srgbClr val="0000FF"/>
                </a:solidFill>
                <a:effectLst>
                  <a:outerShdw blurRad="38100" dist="38100" dir="2700000" algn="tl">
                    <a:srgbClr val="C0C0C0"/>
                  </a:outerShdw>
                </a:effectLst>
                <a:latin typeface="Calibri" pitchFamily="34" charset="0"/>
              </a:rPr>
              <a:t>:  </a:t>
            </a:r>
            <a:r>
              <a:rPr lang="en-US" sz="2800">
                <a:solidFill>
                  <a:srgbClr val="FC3C08"/>
                </a:solidFill>
                <a:latin typeface="Impact" pitchFamily="34" charset="0"/>
              </a:rPr>
              <a:t>State Reforms</a:t>
            </a:r>
          </a:p>
        </p:txBody>
      </p:sp>
      <p:sp>
        <p:nvSpPr>
          <p:cNvPr id="217092" name="Line 40"/>
          <p:cNvSpPr>
            <a:spLocks noChangeShapeType="1"/>
          </p:cNvSpPr>
          <p:nvPr/>
        </p:nvSpPr>
        <p:spPr bwMode="auto">
          <a:xfrm>
            <a:off x="685800" y="609600"/>
            <a:ext cx="7924800" cy="0"/>
          </a:xfrm>
          <a:prstGeom prst="line">
            <a:avLst/>
          </a:prstGeom>
          <a:noFill/>
          <a:ln w="38100">
            <a:solidFill>
              <a:schemeClr val="tx1"/>
            </a:solidFill>
            <a:round/>
            <a:headEnd/>
            <a:tailEnd/>
          </a:ln>
        </p:spPr>
        <p:txBody>
          <a:bodyPr lIns="83210" tIns="41605" rIns="83210" bIns="41605"/>
          <a:lstStyle/>
          <a:p>
            <a:endParaRPr lang="en-US"/>
          </a:p>
        </p:txBody>
      </p:sp>
      <p:sp>
        <p:nvSpPr>
          <p:cNvPr id="71686" name="Rectangle 43"/>
          <p:cNvSpPr>
            <a:spLocks noChangeArrowheads="1"/>
          </p:cNvSpPr>
          <p:nvPr/>
        </p:nvSpPr>
        <p:spPr bwMode="auto">
          <a:xfrm>
            <a:off x="628650" y="1219200"/>
            <a:ext cx="7981950" cy="5105400"/>
          </a:xfrm>
          <a:prstGeom prst="rect">
            <a:avLst/>
          </a:prstGeom>
          <a:noFill/>
          <a:ln w="9525">
            <a:noFill/>
            <a:miter lim="800000"/>
            <a:headEnd/>
            <a:tailEnd/>
          </a:ln>
        </p:spPr>
        <p:txBody>
          <a:bodyPr lIns="91431" tIns="45716" rIns="91431" bIns="45716"/>
          <a:lstStyle/>
          <a:p>
            <a:pPr eaLnBrk="0" fontAlgn="auto" hangingPunct="0">
              <a:spcBef>
                <a:spcPct val="20000"/>
              </a:spcBef>
              <a:spcAft>
                <a:spcPts val="0"/>
              </a:spcAft>
              <a:defRPr/>
            </a:pPr>
            <a:endParaRPr lang="en-AU" sz="2400" b="1" dirty="0">
              <a:solidFill>
                <a:srgbClr val="0000FF"/>
              </a:solidFill>
              <a:effectLst>
                <a:outerShdw blurRad="38100" dist="38100" dir="2700000" algn="tl">
                  <a:srgbClr val="C0C0C0"/>
                </a:outerShdw>
              </a:effectLst>
              <a:latin typeface="Calibri" pitchFamily="34" charset="0"/>
            </a:endParaRPr>
          </a:p>
          <a:p>
            <a:pPr eaLnBrk="0" fontAlgn="auto" hangingPunct="0">
              <a:spcBef>
                <a:spcPct val="20000"/>
              </a:spcBef>
              <a:spcAft>
                <a:spcPts val="0"/>
              </a:spcAft>
              <a:defRPr/>
            </a:pPr>
            <a:endParaRPr lang="en-AU" sz="2500" b="1" dirty="0">
              <a:solidFill>
                <a:srgbClr val="0000FF"/>
              </a:solidFill>
              <a:effectLst>
                <a:outerShdw blurRad="38100" dist="38100" dir="2700000" algn="tl">
                  <a:srgbClr val="C0C0C0"/>
                </a:outerShdw>
              </a:effectLst>
              <a:latin typeface="Calibri" pitchFamily="34" charset="0"/>
            </a:endParaRPr>
          </a:p>
        </p:txBody>
      </p:sp>
      <p:sp>
        <p:nvSpPr>
          <p:cNvPr id="7" name="Rectangle 43"/>
          <p:cNvSpPr>
            <a:spLocks noChangeArrowheads="1"/>
          </p:cNvSpPr>
          <p:nvPr/>
        </p:nvSpPr>
        <p:spPr bwMode="auto">
          <a:xfrm>
            <a:off x="304800" y="685800"/>
            <a:ext cx="8534400" cy="4648200"/>
          </a:xfrm>
          <a:prstGeom prst="rect">
            <a:avLst/>
          </a:prstGeom>
          <a:noFill/>
          <a:ln w="9525">
            <a:noFill/>
            <a:miter lim="800000"/>
            <a:headEnd/>
            <a:tailEnd/>
          </a:ln>
        </p:spPr>
        <p:txBody>
          <a:bodyPr lIns="91431" tIns="45716" rIns="91431" bIns="45716"/>
          <a:lstStyle/>
          <a:p>
            <a:pPr marL="342900" indent="-342900" eaLnBrk="0" hangingPunct="0">
              <a:spcBef>
                <a:spcPct val="20000"/>
              </a:spcBef>
              <a:buFont typeface="Wingdings" pitchFamily="2" charset="2"/>
              <a:buChar char="Ø"/>
              <a:defRPr/>
            </a:pPr>
            <a:r>
              <a:rPr lang="en-US" sz="2000" b="1">
                <a:solidFill>
                  <a:srgbClr val="0000FF"/>
                </a:solidFill>
                <a:effectLst>
                  <a:outerShdw blurRad="38100" dist="38100" dir="2700000" algn="tl">
                    <a:srgbClr val="C0C0C0"/>
                  </a:outerShdw>
                </a:effectLst>
                <a:latin typeface="Calibri" pitchFamily="34" charset="0"/>
              </a:rPr>
              <a:t>Reform Priorities</a:t>
            </a:r>
            <a:endParaRPr lang="en-AU" sz="2200" b="1">
              <a:solidFill>
                <a:srgbClr val="0000FF"/>
              </a:solidFill>
              <a:effectLst>
                <a:outerShdw blurRad="38100" dist="38100" dir="2700000" algn="tl">
                  <a:srgbClr val="C0C0C0"/>
                </a:outerShdw>
              </a:effectLst>
              <a:latin typeface="Calibri" pitchFamily="34" charset="0"/>
            </a:endParaRP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Distribution reforms in the Power Sector </a:t>
            </a: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Incentivize implementation of Model APMC Act (de-notify Fruits, Vegetables, and other perishables from  APMC list)</a:t>
            </a: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Fast-track implementation of GST</a:t>
            </a: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Land Reforms </a:t>
            </a: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Procedural reforms for improving the Ease of Doing Business in India.</a:t>
            </a:r>
          </a:p>
          <a:p>
            <a:pPr marL="342900" indent="-342900" algn="just" eaLnBrk="0" hangingPunct="0">
              <a:spcBef>
                <a:spcPct val="20000"/>
              </a:spcBef>
              <a:defRPr/>
            </a:pPr>
            <a:endParaRPr lang="en-AU" sz="100" b="1" u="sng">
              <a:solidFill>
                <a:srgbClr val="0000FF"/>
              </a:solidFill>
              <a:effectLst>
                <a:outerShdw blurRad="38100" dist="38100" dir="2700000" algn="tl">
                  <a:srgbClr val="C0C0C0"/>
                </a:outerShdw>
              </a:effectLst>
              <a:latin typeface="Calibri" pitchFamily="34" charset="0"/>
            </a:endParaRPr>
          </a:p>
          <a:p>
            <a:pPr marL="342900" indent="-342900" algn="just" eaLnBrk="0" hangingPunct="0">
              <a:spcBef>
                <a:spcPct val="20000"/>
              </a:spcBef>
              <a:buFont typeface="Wingdings" pitchFamily="2" charset="2"/>
              <a:buChar char="Ø"/>
              <a:defRPr/>
            </a:pPr>
            <a:r>
              <a:rPr lang="en-AU" sz="2200" b="1">
                <a:solidFill>
                  <a:srgbClr val="0000FF"/>
                </a:solidFill>
                <a:effectLst>
                  <a:outerShdw blurRad="38100" dist="38100" dir="2700000" algn="tl">
                    <a:srgbClr val="C0C0C0"/>
                  </a:outerShdw>
                </a:effectLst>
                <a:latin typeface="Calibri" pitchFamily="34" charset="0"/>
              </a:rPr>
              <a:t>CII will…</a:t>
            </a: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Policy advocacy on distribution reforms (implementation of Open Access and adoption of PPP Model) </a:t>
            </a: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Policy advocacy on implementation of GST to get states on board.</a:t>
            </a:r>
          </a:p>
        </p:txBody>
      </p:sp>
      <p:sp>
        <p:nvSpPr>
          <p:cNvPr id="8" name="Text Box 5"/>
          <p:cNvSpPr txBox="1">
            <a:spLocks noChangeArrowheads="1"/>
          </p:cNvSpPr>
          <p:nvPr/>
        </p:nvSpPr>
        <p:spPr bwMode="auto">
          <a:xfrm>
            <a:off x="762000" y="6096000"/>
            <a:ext cx="8382000" cy="519113"/>
          </a:xfrm>
          <a:prstGeom prst="rect">
            <a:avLst/>
          </a:prstGeom>
          <a:solidFill>
            <a:srgbClr val="9797FF"/>
          </a:solidFill>
          <a:ln>
            <a:noFill/>
          </a:ln>
          <a:effectLst/>
          <a:extLst/>
        </p:spPr>
        <p:txBody>
          <a:bodyPr>
            <a:spAutoFit/>
          </a:bodyPr>
          <a:lstStyle/>
          <a:p>
            <a:pPr algn="ctr" fontAlgn="auto">
              <a:spcBef>
                <a:spcPct val="50000"/>
              </a:spcBef>
              <a:spcAft>
                <a:spcPts val="0"/>
              </a:spcAft>
              <a:defRPr/>
            </a:pPr>
            <a:r>
              <a:rPr lang="en-US" sz="2800" dirty="0">
                <a:solidFill>
                  <a:srgbClr val="CC3300"/>
                </a:solidFill>
                <a:effectLst>
                  <a:outerShdw blurRad="38100" dist="38100" dir="2700000" algn="tl">
                    <a:srgbClr val="000000"/>
                  </a:outerShdw>
                </a:effectLst>
                <a:latin typeface="Impact" pitchFamily="34" charset="0"/>
              </a:rPr>
              <a:t>CII Central Taskforce to Monitor State level Reforms</a:t>
            </a:r>
          </a:p>
        </p:txBody>
      </p:sp>
      <p:sp>
        <p:nvSpPr>
          <p:cNvPr id="2" name="Footer Placeholder 1"/>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r>
              <a:rPr lang="en-US" sz="1200">
                <a:solidFill>
                  <a:schemeClr val="tx1">
                    <a:tint val="75000"/>
                  </a:schemeClr>
                </a:solidFill>
                <a:latin typeface="+mn-lt"/>
              </a:rPr>
              <a:t>© Confederation of Indian Industry</a:t>
            </a:r>
          </a:p>
        </p:txBody>
      </p:sp>
      <p:sp>
        <p:nvSpPr>
          <p:cNvPr id="3" name="Slide Number Placeholder 2"/>
          <p:cNvSpPr txBox="1">
            <a:spLocks noGrp="1"/>
          </p:cNvSpPr>
          <p:nvPr/>
        </p:nvSpPr>
        <p:spPr>
          <a:xfrm>
            <a:off x="6553200" y="6492875"/>
            <a:ext cx="2133600" cy="365125"/>
          </a:xfrm>
          <a:prstGeom prst="rect">
            <a:avLst/>
          </a:prstGeom>
          <a:noFill/>
        </p:spPr>
        <p:txBody>
          <a:bodyPr anchor="ctr"/>
          <a:lstStyle/>
          <a:p>
            <a:pPr algn="r" fontAlgn="auto">
              <a:spcBef>
                <a:spcPts val="0"/>
              </a:spcBef>
              <a:spcAft>
                <a:spcPts val="0"/>
              </a:spcAft>
              <a:defRPr/>
            </a:pPr>
            <a:fld id="{0DF30D64-B9FB-4CC0-80A2-134DC46FE989}" type="slidenum">
              <a:rPr lang="en-US" sz="1200">
                <a:solidFill>
                  <a:schemeClr val="tx1">
                    <a:tint val="75000"/>
                  </a:schemeClr>
                </a:solidFill>
                <a:latin typeface="+mn-lt"/>
              </a:rPr>
              <a:pPr algn="r" fontAlgn="auto">
                <a:spcBef>
                  <a:spcPts val="0"/>
                </a:spcBef>
                <a:spcAft>
                  <a:spcPts val="0"/>
                </a:spcAft>
                <a:defRPr/>
              </a:pPr>
              <a:t>15</a:t>
            </a:fld>
            <a:endParaRPr lang="en-US" sz="1200">
              <a:solidFill>
                <a:schemeClr val="tx1">
                  <a:tint val="75000"/>
                </a:schemeClr>
              </a:solidFill>
              <a:latin typeface="+mn-l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1"/>
          </p:nvPr>
        </p:nvSpPr>
        <p:spPr/>
        <p:txBody>
          <a:bodyPr/>
          <a:lstStyle/>
          <a:p>
            <a:pPr>
              <a:defRPr/>
            </a:pPr>
            <a:fld id="{3A0E11B1-A75B-4867-ABA6-5FD1DA228B64}" type="slidenum">
              <a:rPr lang="en-US"/>
              <a:pPr>
                <a:defRPr/>
              </a:pPr>
              <a:t>16</a:t>
            </a:fld>
            <a:endParaRPr lang="en-US"/>
          </a:p>
        </p:txBody>
      </p:sp>
      <p:sp>
        <p:nvSpPr>
          <p:cNvPr id="219138" name="Rectangle 6"/>
          <p:cNvSpPr txBox="1">
            <a:spLocks noGrp="1" noChangeArrowheads="1"/>
          </p:cNvSpPr>
          <p:nvPr/>
        </p:nvSpPr>
        <p:spPr bwMode="auto">
          <a:xfrm>
            <a:off x="0" y="6553200"/>
            <a:ext cx="609600" cy="304800"/>
          </a:xfrm>
          <a:prstGeom prst="rect">
            <a:avLst/>
          </a:prstGeom>
          <a:noFill/>
          <a:ln w="9525">
            <a:noFill/>
            <a:miter lim="800000"/>
            <a:headEnd/>
            <a:tailEnd/>
          </a:ln>
        </p:spPr>
        <p:txBody>
          <a:bodyPr/>
          <a:lstStyle/>
          <a:p>
            <a:fld id="{D46A4673-2E22-497F-9F41-0D425F3BA0B5}" type="slidenum">
              <a:rPr lang="en-US" sz="1200">
                <a:cs typeface="Arial" charset="0"/>
              </a:rPr>
              <a:pPr/>
              <a:t>16</a:t>
            </a:fld>
            <a:endParaRPr lang="en-US" sz="1200">
              <a:cs typeface="Arial" charset="0"/>
            </a:endParaRPr>
          </a:p>
        </p:txBody>
      </p:sp>
      <p:sp>
        <p:nvSpPr>
          <p:cNvPr id="10270" name="Rectangle 39"/>
          <p:cNvSpPr>
            <a:spLocks noChangeArrowheads="1"/>
          </p:cNvSpPr>
          <p:nvPr/>
        </p:nvSpPr>
        <p:spPr bwMode="auto">
          <a:xfrm>
            <a:off x="0" y="0"/>
            <a:ext cx="9144000" cy="1143000"/>
          </a:xfrm>
          <a:prstGeom prst="rect">
            <a:avLst/>
          </a:prstGeom>
          <a:noFill/>
          <a:ln w="9525">
            <a:noFill/>
            <a:miter lim="800000"/>
            <a:headEnd/>
            <a:tailEnd/>
          </a:ln>
        </p:spPr>
        <p:txBody>
          <a:bodyPr lIns="91431" tIns="45716" rIns="91431" bIns="45716" anchor="ctr"/>
          <a:lstStyle/>
          <a:p>
            <a:pPr eaLnBrk="0" hangingPunct="0">
              <a:defRPr/>
            </a:pPr>
            <a:r>
              <a:rPr lang="en-US" sz="2500" b="1">
                <a:solidFill>
                  <a:srgbClr val="0000FF"/>
                </a:solidFill>
                <a:effectLst>
                  <a:outerShdw blurRad="38100" dist="38100" dir="2700000" algn="tl">
                    <a:srgbClr val="C0C0C0"/>
                  </a:outerShdw>
                </a:effectLst>
                <a:latin typeface="Calibri" pitchFamily="34" charset="0"/>
              </a:rPr>
              <a:t>	 Reforms &amp; Governance:</a:t>
            </a:r>
            <a:r>
              <a:rPr lang="en-US" sz="2000" b="1">
                <a:solidFill>
                  <a:srgbClr val="0000FF"/>
                </a:solidFill>
                <a:effectLst>
                  <a:outerShdw blurRad="38100" dist="38100" dir="2700000" algn="tl">
                    <a:srgbClr val="C0C0C0"/>
                  </a:outerShdw>
                </a:effectLst>
                <a:latin typeface="Calibri" pitchFamily="34" charset="0"/>
              </a:rPr>
              <a:t> </a:t>
            </a:r>
            <a:r>
              <a:rPr lang="en-US" sz="2800">
                <a:solidFill>
                  <a:srgbClr val="FC3C08"/>
                </a:solidFill>
                <a:latin typeface="Impact" pitchFamily="34" charset="0"/>
              </a:rPr>
              <a:t>Structural Reforms</a:t>
            </a:r>
          </a:p>
        </p:txBody>
      </p:sp>
      <p:sp>
        <p:nvSpPr>
          <p:cNvPr id="219140" name="Line 40"/>
          <p:cNvSpPr>
            <a:spLocks noChangeShapeType="1"/>
          </p:cNvSpPr>
          <p:nvPr/>
        </p:nvSpPr>
        <p:spPr bwMode="auto">
          <a:xfrm>
            <a:off x="685800" y="1066800"/>
            <a:ext cx="7924800" cy="0"/>
          </a:xfrm>
          <a:prstGeom prst="line">
            <a:avLst/>
          </a:prstGeom>
          <a:noFill/>
          <a:ln w="38100">
            <a:solidFill>
              <a:schemeClr val="tx1"/>
            </a:solidFill>
            <a:round/>
            <a:headEnd/>
            <a:tailEnd/>
          </a:ln>
        </p:spPr>
        <p:txBody>
          <a:bodyPr lIns="83210" tIns="41605" rIns="83210" bIns="41605"/>
          <a:lstStyle/>
          <a:p>
            <a:endParaRPr lang="en-US"/>
          </a:p>
        </p:txBody>
      </p:sp>
      <p:sp>
        <p:nvSpPr>
          <p:cNvPr id="71686" name="Rectangle 43"/>
          <p:cNvSpPr>
            <a:spLocks noChangeArrowheads="1"/>
          </p:cNvSpPr>
          <p:nvPr/>
        </p:nvSpPr>
        <p:spPr bwMode="auto">
          <a:xfrm>
            <a:off x="628650" y="1219200"/>
            <a:ext cx="7981950" cy="5105400"/>
          </a:xfrm>
          <a:prstGeom prst="rect">
            <a:avLst/>
          </a:prstGeom>
          <a:noFill/>
          <a:ln w="9525">
            <a:noFill/>
            <a:miter lim="800000"/>
            <a:headEnd/>
            <a:tailEnd/>
          </a:ln>
        </p:spPr>
        <p:txBody>
          <a:bodyPr lIns="91431" tIns="45716" rIns="91431" bIns="45716"/>
          <a:lstStyle/>
          <a:p>
            <a:pPr marL="228600" indent="-228600" algn="just" eaLnBrk="0" hangingPunct="0">
              <a:spcBef>
                <a:spcPct val="20000"/>
              </a:spcBef>
              <a:buFont typeface="Wingdings" pitchFamily="2" charset="2"/>
              <a:buChar char="Ø"/>
              <a:defRPr/>
            </a:pPr>
            <a:r>
              <a:rPr lang="en-AU" sz="2200" b="1">
                <a:solidFill>
                  <a:srgbClr val="0000FF"/>
                </a:solidFill>
                <a:effectLst>
                  <a:outerShdw blurRad="38100" dist="38100" dir="2700000" algn="tl">
                    <a:srgbClr val="C0C0C0"/>
                  </a:outerShdw>
                </a:effectLst>
                <a:latin typeface="Calibri" pitchFamily="34" charset="0"/>
              </a:rPr>
              <a:t>Legislative inaction</a:t>
            </a:r>
          </a:p>
          <a:p>
            <a:pPr marL="228600" indent="-228600" algn="just" eaLnBrk="0" hangingPunct="0">
              <a:spcBef>
                <a:spcPct val="20000"/>
              </a:spcBef>
              <a:buFont typeface="Wingdings" pitchFamily="2" charset="2"/>
              <a:buChar char="Ø"/>
              <a:defRPr/>
            </a:pPr>
            <a:r>
              <a:rPr lang="en-AU" sz="2200" b="1">
                <a:solidFill>
                  <a:srgbClr val="0000FF"/>
                </a:solidFill>
                <a:effectLst>
                  <a:outerShdw blurRad="38100" dist="38100" dir="2700000" algn="tl">
                    <a:srgbClr val="C0C0C0"/>
                  </a:outerShdw>
                </a:effectLst>
                <a:latin typeface="Calibri" pitchFamily="34" charset="0"/>
              </a:rPr>
              <a:t>Delays in Executive decisions</a:t>
            </a:r>
          </a:p>
          <a:p>
            <a:pPr marL="228600" indent="-228600" algn="just" eaLnBrk="0" hangingPunct="0">
              <a:spcBef>
                <a:spcPct val="20000"/>
              </a:spcBef>
              <a:defRPr/>
            </a:pPr>
            <a:endParaRPr lang="en-AU" sz="2200" b="1">
              <a:solidFill>
                <a:srgbClr val="0000FF"/>
              </a:solidFill>
              <a:effectLst>
                <a:outerShdw blurRad="38100" dist="38100" dir="2700000" algn="tl">
                  <a:srgbClr val="C0C0C0"/>
                </a:outerShdw>
              </a:effectLst>
              <a:latin typeface="Calibri" pitchFamily="34" charset="0"/>
            </a:endParaRPr>
          </a:p>
          <a:p>
            <a:pPr marL="228600" indent="-228600" algn="just" eaLnBrk="0" hangingPunct="0">
              <a:spcBef>
                <a:spcPct val="20000"/>
              </a:spcBef>
              <a:buFont typeface="Wingdings" pitchFamily="2" charset="2"/>
              <a:buNone/>
              <a:defRPr/>
            </a:pPr>
            <a:r>
              <a:rPr lang="en-AU" sz="2200" b="1">
                <a:solidFill>
                  <a:srgbClr val="0000FF"/>
                </a:solidFill>
                <a:effectLst>
                  <a:outerShdw blurRad="38100" dist="38100" dir="2700000" algn="tl">
                    <a:srgbClr val="C0C0C0"/>
                  </a:outerShdw>
                </a:effectLst>
                <a:latin typeface="Calibri" pitchFamily="34" charset="0"/>
              </a:rPr>
              <a:t>Agenda for action</a:t>
            </a:r>
          </a:p>
          <a:p>
            <a:pPr marL="228600" indent="-228600" algn="just" eaLnBrk="0" hangingPunct="0">
              <a:spcBef>
                <a:spcPct val="20000"/>
              </a:spcBef>
              <a:buFont typeface="Wingdings" pitchFamily="2" charset="2"/>
              <a:buNone/>
              <a:defRPr/>
            </a:pPr>
            <a:endParaRPr lang="en-AU" sz="1000" b="1">
              <a:solidFill>
                <a:srgbClr val="0000FF"/>
              </a:solidFill>
              <a:effectLst>
                <a:outerShdw blurRad="38100" dist="38100" dir="2700000" algn="tl">
                  <a:srgbClr val="C0C0C0"/>
                </a:outerShdw>
              </a:effectLst>
              <a:latin typeface="Calibri" pitchFamily="34" charset="0"/>
            </a:endParaRPr>
          </a:p>
          <a:p>
            <a:pPr marL="228600" indent="-228600" algn="just" eaLnBrk="0" hangingPunct="0">
              <a:spcBef>
                <a:spcPct val="20000"/>
              </a:spcBef>
              <a:buFont typeface="Wingdings" pitchFamily="2" charset="2"/>
              <a:buChar char="Ø"/>
              <a:defRPr/>
            </a:pPr>
            <a:r>
              <a:rPr lang="en-US" sz="2200" b="1">
                <a:solidFill>
                  <a:srgbClr val="0000FF"/>
                </a:solidFill>
                <a:effectLst>
                  <a:outerShdw blurRad="38100" dist="38100" dir="2700000" algn="tl">
                    <a:srgbClr val="C0C0C0"/>
                  </a:outerShdw>
                </a:effectLst>
                <a:latin typeface="Calibri" pitchFamily="34" charset="0"/>
              </a:rPr>
              <a:t>Electoral reforms</a:t>
            </a:r>
          </a:p>
          <a:p>
            <a:pPr marL="228600" indent="-228600" algn="just" eaLnBrk="0" hangingPunct="0">
              <a:spcBef>
                <a:spcPct val="20000"/>
              </a:spcBef>
              <a:buFont typeface="Wingdings" pitchFamily="2" charset="2"/>
              <a:buChar char="Ø"/>
              <a:defRPr/>
            </a:pPr>
            <a:r>
              <a:rPr lang="en-US" sz="2200" b="1">
                <a:solidFill>
                  <a:srgbClr val="0000FF"/>
                </a:solidFill>
                <a:effectLst>
                  <a:outerShdw blurRad="38100" dist="38100" dir="2700000" algn="tl">
                    <a:srgbClr val="C0C0C0"/>
                  </a:outerShdw>
                </a:effectLst>
                <a:latin typeface="Calibri" pitchFamily="34" charset="0"/>
              </a:rPr>
              <a:t>Establish independent regulatory authorities in the following areas;</a:t>
            </a: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Coal, real-estate, health etc.</a:t>
            </a: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Principle - separate regulatory authorities dealing with Pricing, allocation, licensing &amp; tariffs in areas such as power, telecom etc.</a:t>
            </a: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Improve Centre-State discussion mechanism. </a:t>
            </a:r>
          </a:p>
          <a:p>
            <a:pPr marL="742950" lvl="1" indent="-285750" algn="just" eaLnBrk="0" hangingPunct="0">
              <a:spcBef>
                <a:spcPct val="20000"/>
              </a:spcBef>
              <a:buFont typeface="Arial" charset="0"/>
              <a:buNone/>
              <a:defRPr/>
            </a:pPr>
            <a:endParaRPr lang="en-US" sz="2200" b="1">
              <a:solidFill>
                <a:srgbClr val="0000FF"/>
              </a:solidFill>
              <a:effectLst>
                <a:outerShdw blurRad="38100" dist="38100" dir="2700000" algn="tl">
                  <a:srgbClr val="C0C0C0"/>
                </a:outerShdw>
              </a:effectLst>
              <a:latin typeface="Calibri" pitchFamily="34" charset="0"/>
              <a:cs typeface="Arial" charset="0"/>
            </a:endParaRPr>
          </a:p>
          <a:p>
            <a:pPr marL="228600" indent="-228600" eaLnBrk="0" hangingPunct="0">
              <a:spcBef>
                <a:spcPct val="20000"/>
              </a:spcBef>
              <a:defRPr/>
            </a:pPr>
            <a:endParaRPr lang="en-AU" sz="2500" b="1">
              <a:solidFill>
                <a:srgbClr val="0000FF"/>
              </a:solidFill>
              <a:effectLst>
                <a:outerShdw blurRad="38100" dist="38100" dir="2700000" algn="tl">
                  <a:srgbClr val="C0C0C0"/>
                </a:outerShdw>
              </a:effectLst>
              <a:latin typeface="Calibri" pitchFamily="34" charset="0"/>
            </a:endParaRPr>
          </a:p>
        </p:txBody>
      </p:sp>
      <p:sp>
        <p:nvSpPr>
          <p:cNvPr id="2" name="Footer Placeholder 1"/>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r>
              <a:rPr lang="en-US" sz="1200">
                <a:solidFill>
                  <a:schemeClr val="tx1">
                    <a:tint val="75000"/>
                  </a:schemeClr>
                </a:solidFill>
                <a:latin typeface="+mn-lt"/>
              </a:rPr>
              <a:t>© Confederation of Indian Industry</a:t>
            </a:r>
          </a:p>
        </p:txBody>
      </p:sp>
      <p:sp>
        <p:nvSpPr>
          <p:cNvPr id="3" name="Slide Number Placeholder 2"/>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878D563F-0EB4-4C04-8D4F-7FB3C35F1A4A}" type="slidenum">
              <a:rPr lang="en-US" sz="1200">
                <a:solidFill>
                  <a:schemeClr val="tx1">
                    <a:tint val="75000"/>
                  </a:schemeClr>
                </a:solidFill>
                <a:latin typeface="+mn-lt"/>
              </a:rPr>
              <a:pPr algn="r" fontAlgn="auto">
                <a:spcBef>
                  <a:spcPts val="0"/>
                </a:spcBef>
                <a:spcAft>
                  <a:spcPts val="0"/>
                </a:spcAft>
                <a:defRPr/>
              </a:pPr>
              <a:t>16</a:t>
            </a:fld>
            <a:endParaRPr lang="en-US" sz="1200">
              <a:solidFill>
                <a:schemeClr val="tx1">
                  <a:tint val="75000"/>
                </a:schemeClr>
              </a:solidFill>
              <a:latin typeface="+mn-l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1"/>
          </p:nvPr>
        </p:nvSpPr>
        <p:spPr/>
        <p:txBody>
          <a:bodyPr/>
          <a:lstStyle/>
          <a:p>
            <a:pPr>
              <a:defRPr/>
            </a:pPr>
            <a:fld id="{9B567292-0B42-40D6-B42E-D37E17E361AF}" type="slidenum">
              <a:rPr lang="en-US"/>
              <a:pPr>
                <a:defRPr/>
              </a:pPr>
              <a:t>17</a:t>
            </a:fld>
            <a:endParaRPr lang="en-US"/>
          </a:p>
        </p:txBody>
      </p:sp>
      <p:sp>
        <p:nvSpPr>
          <p:cNvPr id="10270" name="Rectangle 39"/>
          <p:cNvSpPr>
            <a:spLocks noChangeArrowheads="1"/>
          </p:cNvSpPr>
          <p:nvPr/>
        </p:nvSpPr>
        <p:spPr bwMode="auto">
          <a:xfrm>
            <a:off x="0" y="0"/>
            <a:ext cx="9144000" cy="762000"/>
          </a:xfrm>
          <a:prstGeom prst="rect">
            <a:avLst/>
          </a:prstGeom>
          <a:noFill/>
          <a:ln w="9525">
            <a:noFill/>
            <a:miter lim="800000"/>
            <a:headEnd/>
            <a:tailEnd/>
          </a:ln>
        </p:spPr>
        <p:txBody>
          <a:bodyPr lIns="91431" tIns="45716" rIns="91431" bIns="45716" anchor="ctr"/>
          <a:lstStyle/>
          <a:p>
            <a:pPr eaLnBrk="0" hangingPunct="0">
              <a:defRPr/>
            </a:pPr>
            <a:r>
              <a:rPr lang="en-US" sz="2500" b="1">
                <a:solidFill>
                  <a:srgbClr val="0000FF"/>
                </a:solidFill>
                <a:effectLst>
                  <a:outerShdw blurRad="38100" dist="38100" dir="2700000" algn="tl">
                    <a:srgbClr val="C0C0C0"/>
                  </a:outerShdw>
                </a:effectLst>
                <a:latin typeface="Calibri" pitchFamily="34" charset="0"/>
              </a:rPr>
              <a:t>	 Reforms &amp; Governance </a:t>
            </a:r>
            <a:r>
              <a:rPr lang="en-US" sz="2000" b="1">
                <a:solidFill>
                  <a:srgbClr val="0000FF"/>
                </a:solidFill>
                <a:effectLst>
                  <a:outerShdw blurRad="38100" dist="38100" dir="2700000" algn="tl">
                    <a:srgbClr val="C0C0C0"/>
                  </a:outerShdw>
                </a:effectLst>
                <a:latin typeface="Calibri" pitchFamily="34" charset="0"/>
              </a:rPr>
              <a:t>:  </a:t>
            </a:r>
            <a:r>
              <a:rPr lang="en-US" sz="2800">
                <a:solidFill>
                  <a:srgbClr val="FC3C08"/>
                </a:solidFill>
                <a:latin typeface="Impact" pitchFamily="34" charset="0"/>
              </a:rPr>
              <a:t>Manufacturing</a:t>
            </a:r>
          </a:p>
        </p:txBody>
      </p:sp>
      <p:sp>
        <p:nvSpPr>
          <p:cNvPr id="221187" name="Line 40"/>
          <p:cNvSpPr>
            <a:spLocks noChangeShapeType="1"/>
          </p:cNvSpPr>
          <p:nvPr/>
        </p:nvSpPr>
        <p:spPr bwMode="auto">
          <a:xfrm>
            <a:off x="685800" y="762000"/>
            <a:ext cx="7924800" cy="0"/>
          </a:xfrm>
          <a:prstGeom prst="line">
            <a:avLst/>
          </a:prstGeom>
          <a:noFill/>
          <a:ln w="38100">
            <a:solidFill>
              <a:schemeClr val="tx1"/>
            </a:solidFill>
            <a:round/>
            <a:headEnd/>
            <a:tailEnd/>
          </a:ln>
        </p:spPr>
        <p:txBody>
          <a:bodyPr lIns="83210" tIns="41605" rIns="83210" bIns="41605"/>
          <a:lstStyle/>
          <a:p>
            <a:endParaRPr lang="en-US"/>
          </a:p>
        </p:txBody>
      </p:sp>
      <p:sp>
        <p:nvSpPr>
          <p:cNvPr id="71686" name="Rectangle 43"/>
          <p:cNvSpPr>
            <a:spLocks noChangeArrowheads="1"/>
          </p:cNvSpPr>
          <p:nvPr/>
        </p:nvSpPr>
        <p:spPr bwMode="auto">
          <a:xfrm>
            <a:off x="628650" y="1219200"/>
            <a:ext cx="7981950" cy="5105400"/>
          </a:xfrm>
          <a:prstGeom prst="rect">
            <a:avLst/>
          </a:prstGeom>
          <a:noFill/>
          <a:ln w="9525">
            <a:noFill/>
            <a:miter lim="800000"/>
            <a:headEnd/>
            <a:tailEnd/>
          </a:ln>
        </p:spPr>
        <p:txBody>
          <a:bodyPr lIns="91431" tIns="45716" rIns="91431" bIns="45716"/>
          <a:lstStyle/>
          <a:p>
            <a:pPr eaLnBrk="0" fontAlgn="auto" hangingPunct="0">
              <a:spcBef>
                <a:spcPct val="20000"/>
              </a:spcBef>
              <a:spcAft>
                <a:spcPts val="0"/>
              </a:spcAft>
              <a:defRPr/>
            </a:pPr>
            <a:endParaRPr lang="en-AU" sz="2400" b="1" dirty="0">
              <a:solidFill>
                <a:srgbClr val="0000FF"/>
              </a:solidFill>
              <a:effectLst>
                <a:outerShdw blurRad="38100" dist="38100" dir="2700000" algn="tl">
                  <a:srgbClr val="C0C0C0"/>
                </a:outerShdw>
              </a:effectLst>
              <a:latin typeface="Calibri" pitchFamily="34" charset="0"/>
            </a:endParaRPr>
          </a:p>
          <a:p>
            <a:pPr eaLnBrk="0" fontAlgn="auto" hangingPunct="0">
              <a:spcBef>
                <a:spcPct val="20000"/>
              </a:spcBef>
              <a:spcAft>
                <a:spcPts val="0"/>
              </a:spcAft>
              <a:defRPr/>
            </a:pPr>
            <a:endParaRPr lang="en-AU" sz="2500" b="1" dirty="0">
              <a:solidFill>
                <a:srgbClr val="0000FF"/>
              </a:solidFill>
              <a:effectLst>
                <a:outerShdw blurRad="38100" dist="38100" dir="2700000" algn="tl">
                  <a:srgbClr val="C0C0C0"/>
                </a:outerShdw>
              </a:effectLst>
              <a:latin typeface="Calibri" pitchFamily="34" charset="0"/>
            </a:endParaRPr>
          </a:p>
        </p:txBody>
      </p:sp>
      <p:sp>
        <p:nvSpPr>
          <p:cNvPr id="7" name="Rectangle 43"/>
          <p:cNvSpPr>
            <a:spLocks noChangeArrowheads="1"/>
          </p:cNvSpPr>
          <p:nvPr/>
        </p:nvSpPr>
        <p:spPr bwMode="auto">
          <a:xfrm>
            <a:off x="609600" y="762000"/>
            <a:ext cx="7981950" cy="5105400"/>
          </a:xfrm>
          <a:prstGeom prst="rect">
            <a:avLst/>
          </a:prstGeom>
          <a:noFill/>
          <a:ln w="9525">
            <a:noFill/>
            <a:miter lim="800000"/>
            <a:headEnd/>
            <a:tailEnd/>
          </a:ln>
        </p:spPr>
        <p:txBody>
          <a:bodyPr lIns="91431" tIns="45716" rIns="91431" bIns="45716"/>
          <a:lstStyle/>
          <a:p>
            <a:pPr algn="just" eaLnBrk="0" hangingPunct="0">
              <a:spcBef>
                <a:spcPct val="20000"/>
              </a:spcBef>
              <a:buFont typeface="Wingdings" pitchFamily="2" charset="2"/>
              <a:buChar char="Ø"/>
              <a:defRPr/>
            </a:pPr>
            <a:r>
              <a:rPr lang="en-US" sz="2200" b="1">
                <a:solidFill>
                  <a:srgbClr val="0000FF"/>
                </a:solidFill>
                <a:effectLst>
                  <a:outerShdw blurRad="38100" dist="38100" dir="2700000" algn="tl">
                    <a:srgbClr val="C0C0C0"/>
                  </a:outerShdw>
                </a:effectLst>
                <a:latin typeface="Calibri" pitchFamily="34" charset="0"/>
              </a:rPr>
              <a:t>Issues</a:t>
            </a: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Sector in the midst of slowdown – adequately confirmed by IIP data</a:t>
            </a: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Investment having come down has impacted Additional Capacity creation</a:t>
            </a:r>
          </a:p>
          <a:p>
            <a:pPr algn="just" eaLnBrk="0" hangingPunct="0">
              <a:spcBef>
                <a:spcPct val="20000"/>
              </a:spcBef>
              <a:buFont typeface="Arial" charset="0"/>
              <a:buNone/>
              <a:defRPr/>
            </a:pPr>
            <a:endParaRPr lang="en-US" sz="700" b="1">
              <a:solidFill>
                <a:srgbClr val="0000FF"/>
              </a:solidFill>
              <a:effectLst>
                <a:outerShdw blurRad="38100" dist="38100" dir="2700000" algn="tl">
                  <a:srgbClr val="C0C0C0"/>
                </a:outerShdw>
              </a:effectLst>
              <a:latin typeface="Calibri" pitchFamily="34" charset="0"/>
            </a:endParaRPr>
          </a:p>
          <a:p>
            <a:pPr algn="just" eaLnBrk="0" hangingPunct="0">
              <a:spcBef>
                <a:spcPct val="20000"/>
              </a:spcBef>
              <a:buFont typeface="Wingdings" pitchFamily="2" charset="2"/>
              <a:buChar char="Ø"/>
              <a:defRPr/>
            </a:pPr>
            <a:r>
              <a:rPr lang="en-US" sz="2200" b="1">
                <a:solidFill>
                  <a:srgbClr val="0000FF"/>
                </a:solidFill>
                <a:effectLst>
                  <a:outerShdw blurRad="38100" dist="38100" dir="2700000" algn="tl">
                    <a:srgbClr val="C0C0C0"/>
                  </a:outerShdw>
                </a:effectLst>
                <a:latin typeface="Calibri" pitchFamily="34" charset="0"/>
              </a:rPr>
              <a:t>Reform Priorities</a:t>
            </a:r>
          </a:p>
          <a:p>
            <a:pPr marL="742950" lvl="1" indent="-285750" algn="just">
              <a:lnSpc>
                <a:spcPct val="90000"/>
              </a:lnSpc>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Alignment of Manufacturing Plans at National and State level, implement National Manufacturing Policy </a:t>
            </a:r>
          </a:p>
          <a:p>
            <a:pPr marL="742950" lvl="1" indent="-285750" algn="just">
              <a:lnSpc>
                <a:spcPct val="90000"/>
              </a:lnSpc>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Bring convergence on issues  – Land Acquisition Bill, Minerals &amp; Mining Regulation Bill, clearance of projects</a:t>
            </a:r>
          </a:p>
          <a:p>
            <a:pPr marL="742950" lvl="1" indent="-285750" algn="just">
              <a:lnSpc>
                <a:spcPct val="90000"/>
              </a:lnSpc>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Streamlining business regulatory  framework – ease transaction &amp; compliance costs</a:t>
            </a:r>
          </a:p>
          <a:p>
            <a:pPr marL="742950" lvl="1" indent="-285750" algn="just">
              <a:lnSpc>
                <a:spcPct val="90000"/>
              </a:lnSpc>
              <a:buFont typeface="Arial" charset="0"/>
              <a:buNone/>
              <a:defRPr/>
            </a:pPr>
            <a:endParaRPr lang="en-US" sz="1000" b="1">
              <a:solidFill>
                <a:srgbClr val="0000FF"/>
              </a:solidFill>
              <a:effectLst>
                <a:outerShdw blurRad="38100" dist="38100" dir="2700000" algn="tl">
                  <a:srgbClr val="C0C0C0"/>
                </a:outerShdw>
              </a:effectLst>
              <a:latin typeface="Calibri" pitchFamily="34" charset="0"/>
            </a:endParaRPr>
          </a:p>
          <a:p>
            <a:pPr algn="just" eaLnBrk="0" hangingPunct="0">
              <a:spcBef>
                <a:spcPct val="20000"/>
              </a:spcBef>
              <a:buFont typeface="Wingdings" pitchFamily="2" charset="2"/>
              <a:buChar char="Ø"/>
              <a:defRPr/>
            </a:pPr>
            <a:r>
              <a:rPr lang="en-US" sz="2200" b="1">
                <a:solidFill>
                  <a:srgbClr val="0000FF"/>
                </a:solidFill>
                <a:effectLst>
                  <a:outerShdw blurRad="38100" dist="38100" dir="2700000" algn="tl">
                    <a:srgbClr val="C0C0C0"/>
                  </a:outerShdw>
                </a:effectLst>
                <a:latin typeface="Calibri" pitchFamily="34" charset="0"/>
              </a:rPr>
              <a:t>Labour Reforms</a:t>
            </a: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Facilitate industrial restructuring to help create employment</a:t>
            </a: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Rationalization of Inspections</a:t>
            </a:r>
          </a:p>
          <a:p>
            <a:pPr algn="just">
              <a:lnSpc>
                <a:spcPct val="90000"/>
              </a:lnSpc>
              <a:buFont typeface="Arial" charset="0"/>
              <a:buChar char="•"/>
              <a:defRPr/>
            </a:pPr>
            <a:endParaRPr lang="en-AU" sz="2200" b="1">
              <a:solidFill>
                <a:srgbClr val="0000FF"/>
              </a:solidFill>
              <a:effectLst>
                <a:outerShdw blurRad="38100" dist="38100" dir="2700000" algn="tl">
                  <a:srgbClr val="C0C0C0"/>
                </a:outerShdw>
              </a:effectLst>
              <a:latin typeface="Calibri" pitchFamily="34" charset="0"/>
            </a:endParaRPr>
          </a:p>
        </p:txBody>
      </p:sp>
      <p:sp>
        <p:nvSpPr>
          <p:cNvPr id="2" name="Footer Placeholder 1"/>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r>
              <a:rPr lang="en-US" sz="1200">
                <a:solidFill>
                  <a:schemeClr val="tx1">
                    <a:tint val="75000"/>
                  </a:schemeClr>
                </a:solidFill>
                <a:latin typeface="+mn-lt"/>
              </a:rPr>
              <a:t>© Confederation of Indian Industry</a:t>
            </a:r>
          </a:p>
        </p:txBody>
      </p:sp>
      <p:sp>
        <p:nvSpPr>
          <p:cNvPr id="3" name="Slide Number Placeholder 2"/>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AA68017-F120-44BC-8D75-E78A6116DE99}" type="slidenum">
              <a:rPr lang="en-US" sz="1200">
                <a:solidFill>
                  <a:schemeClr val="tx1">
                    <a:tint val="75000"/>
                  </a:schemeClr>
                </a:solidFill>
                <a:latin typeface="+mn-lt"/>
              </a:rPr>
              <a:pPr algn="r" fontAlgn="auto">
                <a:spcBef>
                  <a:spcPts val="0"/>
                </a:spcBef>
                <a:spcAft>
                  <a:spcPts val="0"/>
                </a:spcAft>
                <a:defRPr/>
              </a:pPr>
              <a:t>17</a:t>
            </a:fld>
            <a:endParaRPr lang="en-US" sz="1200">
              <a:solidFill>
                <a:schemeClr val="tx1">
                  <a:tint val="75000"/>
                </a:schemeClr>
              </a:solidFill>
              <a:latin typeface="+mn-l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1"/>
          </p:nvPr>
        </p:nvSpPr>
        <p:spPr/>
        <p:txBody>
          <a:bodyPr/>
          <a:lstStyle/>
          <a:p>
            <a:pPr>
              <a:defRPr/>
            </a:pPr>
            <a:fld id="{1A432B36-0CD0-4908-824D-D462360067AA}" type="slidenum">
              <a:rPr lang="en-US"/>
              <a:pPr>
                <a:defRPr/>
              </a:pPr>
              <a:t>18</a:t>
            </a:fld>
            <a:endParaRPr lang="en-US"/>
          </a:p>
        </p:txBody>
      </p:sp>
      <p:sp>
        <p:nvSpPr>
          <p:cNvPr id="10270" name="Rectangle 39"/>
          <p:cNvSpPr>
            <a:spLocks noChangeArrowheads="1"/>
          </p:cNvSpPr>
          <p:nvPr/>
        </p:nvSpPr>
        <p:spPr bwMode="auto">
          <a:xfrm>
            <a:off x="0" y="76200"/>
            <a:ext cx="9144000" cy="533400"/>
          </a:xfrm>
          <a:prstGeom prst="rect">
            <a:avLst/>
          </a:prstGeom>
          <a:noFill/>
          <a:ln w="9525">
            <a:noFill/>
            <a:miter lim="800000"/>
            <a:headEnd/>
            <a:tailEnd/>
          </a:ln>
        </p:spPr>
        <p:txBody>
          <a:bodyPr lIns="91431" tIns="45716" rIns="91431" bIns="45716" anchor="ctr"/>
          <a:lstStyle/>
          <a:p>
            <a:pPr eaLnBrk="0" hangingPunct="0">
              <a:defRPr/>
            </a:pPr>
            <a:r>
              <a:rPr lang="en-US" sz="2500" b="1">
                <a:solidFill>
                  <a:srgbClr val="0000FF"/>
                </a:solidFill>
                <a:effectLst>
                  <a:outerShdw blurRad="38100" dist="38100" dir="2700000" algn="tl">
                    <a:srgbClr val="C0C0C0"/>
                  </a:outerShdw>
                </a:effectLst>
                <a:latin typeface="Calibri" pitchFamily="34" charset="0"/>
              </a:rPr>
              <a:t>	 Reforms &amp; Governance </a:t>
            </a:r>
            <a:r>
              <a:rPr lang="en-US" sz="2000" b="1">
                <a:solidFill>
                  <a:srgbClr val="0000FF"/>
                </a:solidFill>
                <a:effectLst>
                  <a:outerShdw blurRad="38100" dist="38100" dir="2700000" algn="tl">
                    <a:srgbClr val="C0C0C0"/>
                  </a:outerShdw>
                </a:effectLst>
                <a:latin typeface="Calibri" pitchFamily="34" charset="0"/>
              </a:rPr>
              <a:t>:  </a:t>
            </a:r>
            <a:r>
              <a:rPr lang="en-US" sz="2800">
                <a:solidFill>
                  <a:srgbClr val="FC3C08"/>
                </a:solidFill>
                <a:latin typeface="Impact" pitchFamily="34" charset="0"/>
              </a:rPr>
              <a:t>Manufacturing (contd..)</a:t>
            </a:r>
          </a:p>
        </p:txBody>
      </p:sp>
      <p:sp>
        <p:nvSpPr>
          <p:cNvPr id="223235" name="Line 40"/>
          <p:cNvSpPr>
            <a:spLocks noChangeShapeType="1"/>
          </p:cNvSpPr>
          <p:nvPr/>
        </p:nvSpPr>
        <p:spPr bwMode="auto">
          <a:xfrm>
            <a:off x="685800" y="762000"/>
            <a:ext cx="7924800" cy="0"/>
          </a:xfrm>
          <a:prstGeom prst="line">
            <a:avLst/>
          </a:prstGeom>
          <a:noFill/>
          <a:ln w="38100">
            <a:solidFill>
              <a:schemeClr val="tx1"/>
            </a:solidFill>
            <a:round/>
            <a:headEnd/>
            <a:tailEnd/>
          </a:ln>
        </p:spPr>
        <p:txBody>
          <a:bodyPr lIns="83210" tIns="41605" rIns="83210" bIns="41605"/>
          <a:lstStyle/>
          <a:p>
            <a:endParaRPr lang="en-US"/>
          </a:p>
        </p:txBody>
      </p:sp>
      <p:sp>
        <p:nvSpPr>
          <p:cNvPr id="71686" name="Rectangle 43"/>
          <p:cNvSpPr>
            <a:spLocks noChangeArrowheads="1"/>
          </p:cNvSpPr>
          <p:nvPr/>
        </p:nvSpPr>
        <p:spPr bwMode="auto">
          <a:xfrm>
            <a:off x="628650" y="1219200"/>
            <a:ext cx="7981950" cy="5105400"/>
          </a:xfrm>
          <a:prstGeom prst="rect">
            <a:avLst/>
          </a:prstGeom>
          <a:noFill/>
          <a:ln w="9525">
            <a:noFill/>
            <a:miter lim="800000"/>
            <a:headEnd/>
            <a:tailEnd/>
          </a:ln>
        </p:spPr>
        <p:txBody>
          <a:bodyPr lIns="91431" tIns="45716" rIns="91431" bIns="45716"/>
          <a:lstStyle/>
          <a:p>
            <a:pPr eaLnBrk="0" fontAlgn="auto" hangingPunct="0">
              <a:spcBef>
                <a:spcPct val="20000"/>
              </a:spcBef>
              <a:spcAft>
                <a:spcPts val="0"/>
              </a:spcAft>
              <a:defRPr/>
            </a:pPr>
            <a:endParaRPr lang="en-AU" sz="2400" b="1" dirty="0">
              <a:solidFill>
                <a:srgbClr val="0000FF"/>
              </a:solidFill>
              <a:effectLst>
                <a:outerShdw blurRad="38100" dist="38100" dir="2700000" algn="tl">
                  <a:srgbClr val="C0C0C0"/>
                </a:outerShdw>
              </a:effectLst>
              <a:latin typeface="Calibri" pitchFamily="34" charset="0"/>
            </a:endParaRPr>
          </a:p>
          <a:p>
            <a:pPr eaLnBrk="0" fontAlgn="auto" hangingPunct="0">
              <a:spcBef>
                <a:spcPct val="20000"/>
              </a:spcBef>
              <a:spcAft>
                <a:spcPts val="0"/>
              </a:spcAft>
              <a:defRPr/>
            </a:pPr>
            <a:endParaRPr lang="en-AU" sz="2500" b="1" dirty="0">
              <a:solidFill>
                <a:srgbClr val="0000FF"/>
              </a:solidFill>
              <a:effectLst>
                <a:outerShdw blurRad="38100" dist="38100" dir="2700000" algn="tl">
                  <a:srgbClr val="C0C0C0"/>
                </a:outerShdw>
              </a:effectLst>
              <a:latin typeface="Calibri" pitchFamily="34" charset="0"/>
            </a:endParaRPr>
          </a:p>
        </p:txBody>
      </p:sp>
      <p:sp>
        <p:nvSpPr>
          <p:cNvPr id="7" name="Rectangle 43"/>
          <p:cNvSpPr>
            <a:spLocks noChangeArrowheads="1"/>
          </p:cNvSpPr>
          <p:nvPr/>
        </p:nvSpPr>
        <p:spPr bwMode="auto">
          <a:xfrm>
            <a:off x="228600" y="685800"/>
            <a:ext cx="8504238" cy="4724400"/>
          </a:xfrm>
          <a:prstGeom prst="rect">
            <a:avLst/>
          </a:prstGeom>
          <a:noFill/>
          <a:ln w="9525">
            <a:noFill/>
            <a:miter lim="800000"/>
            <a:headEnd/>
            <a:tailEnd/>
          </a:ln>
        </p:spPr>
        <p:txBody>
          <a:bodyPr lIns="91431" tIns="45716" rIns="91431" bIns="45716"/>
          <a:lstStyle/>
          <a:p>
            <a:pPr marL="114300" indent="-114300" eaLnBrk="0" hangingPunct="0">
              <a:spcBef>
                <a:spcPct val="20000"/>
              </a:spcBef>
              <a:defRPr/>
            </a:pPr>
            <a:endParaRPr lang="en-AU" sz="1000" b="1" u="sng">
              <a:solidFill>
                <a:srgbClr val="0000FF"/>
              </a:solidFill>
              <a:effectLst>
                <a:outerShdw blurRad="38100" dist="38100" dir="2700000" algn="tl">
                  <a:srgbClr val="C0C0C0"/>
                </a:outerShdw>
              </a:effectLst>
              <a:latin typeface="Calibri" pitchFamily="34" charset="0"/>
            </a:endParaRPr>
          </a:p>
          <a:p>
            <a:pPr marL="114300" indent="-114300" algn="just" eaLnBrk="0" hangingPunct="0">
              <a:spcBef>
                <a:spcPct val="20000"/>
              </a:spcBef>
              <a:buFont typeface="Wingdings" pitchFamily="2" charset="2"/>
              <a:buChar char="Ø"/>
              <a:defRPr/>
            </a:pPr>
            <a:r>
              <a:rPr lang="en-AU" sz="2200" b="1">
                <a:solidFill>
                  <a:srgbClr val="0000FF"/>
                </a:solidFill>
                <a:effectLst>
                  <a:outerShdw blurRad="38100" dist="38100" dir="2700000" algn="tl">
                    <a:srgbClr val="C0C0C0"/>
                  </a:outerShdw>
                </a:effectLst>
                <a:latin typeface="Calibri" pitchFamily="34" charset="0"/>
              </a:rPr>
              <a:t>CII will …</a:t>
            </a:r>
          </a:p>
          <a:p>
            <a:pPr marL="742950" lvl="1" indent="-285750" algn="just" eaLnBrk="0" hangingPunct="0">
              <a:spcBef>
                <a:spcPct val="20000"/>
              </a:spcBef>
              <a:buFont typeface="Arial" charset="0"/>
              <a:buChar char="•"/>
              <a:defRPr/>
            </a:pPr>
            <a:r>
              <a:rPr lang="en-AU" sz="2000" b="1">
                <a:solidFill>
                  <a:srgbClr val="0000FF"/>
                </a:solidFill>
                <a:effectLst>
                  <a:outerShdw blurRad="38100" dist="38100" dir="2700000" algn="tl">
                    <a:srgbClr val="C0C0C0"/>
                  </a:outerShdw>
                </a:effectLst>
                <a:latin typeface="Calibri" pitchFamily="34" charset="0"/>
              </a:rPr>
              <a:t>Facilitate alignment of national and state priorities for manufacturing; create awareness and encourage NIMZs in resource endowed states</a:t>
            </a:r>
          </a:p>
          <a:p>
            <a:pPr marL="742950" lvl="1" indent="-285750" algn="just" eaLnBrk="0" hangingPunct="0">
              <a:spcBef>
                <a:spcPct val="20000"/>
              </a:spcBef>
              <a:buFont typeface="Arial" charset="0"/>
              <a:buChar char="•"/>
              <a:defRPr/>
            </a:pPr>
            <a:endParaRPr lang="en-AU" sz="1200" b="1">
              <a:solidFill>
                <a:srgbClr val="0000FF"/>
              </a:solidFill>
              <a:effectLst>
                <a:outerShdw blurRad="38100" dist="38100" dir="2700000" algn="tl">
                  <a:srgbClr val="C0C0C0"/>
                </a:outerShdw>
              </a:effectLst>
              <a:latin typeface="Calibri" pitchFamily="34" charset="0"/>
            </a:endParaRPr>
          </a:p>
          <a:p>
            <a:pPr marL="742950" lvl="1" indent="-285750" algn="just" eaLnBrk="0" hangingPunct="0">
              <a:spcBef>
                <a:spcPct val="20000"/>
              </a:spcBef>
              <a:buFont typeface="Arial" charset="0"/>
              <a:buChar char="•"/>
              <a:defRPr/>
            </a:pPr>
            <a:r>
              <a:rPr lang="en-AU" sz="2000" b="1">
                <a:solidFill>
                  <a:srgbClr val="0000FF"/>
                </a:solidFill>
                <a:effectLst>
                  <a:outerShdw blurRad="38100" dist="38100" dir="2700000" algn="tl">
                    <a:srgbClr val="C0C0C0"/>
                  </a:outerShdw>
                </a:effectLst>
                <a:latin typeface="Calibri" pitchFamily="34" charset="0"/>
              </a:rPr>
              <a:t>Advocate for fast tracking delayed</a:t>
            </a:r>
            <a:r>
              <a:rPr lang="en-AU" sz="2000">
                <a:latin typeface="Calibri" pitchFamily="34" charset="0"/>
              </a:rPr>
              <a:t> </a:t>
            </a:r>
            <a:r>
              <a:rPr lang="en-AU" sz="2000" b="1">
                <a:solidFill>
                  <a:srgbClr val="0000FF"/>
                </a:solidFill>
                <a:effectLst>
                  <a:outerShdw blurRad="38100" dist="38100" dir="2700000" algn="tl">
                    <a:srgbClr val="C0C0C0"/>
                  </a:outerShdw>
                </a:effectLst>
                <a:latin typeface="Calibri" pitchFamily="34" charset="0"/>
              </a:rPr>
              <a:t>manufacturing projects</a:t>
            </a:r>
          </a:p>
          <a:p>
            <a:pPr marL="742950" lvl="1" indent="-285750" algn="just" eaLnBrk="0" hangingPunct="0">
              <a:spcBef>
                <a:spcPct val="20000"/>
              </a:spcBef>
              <a:buFont typeface="Arial" charset="0"/>
              <a:buChar char="•"/>
              <a:defRPr/>
            </a:pPr>
            <a:endParaRPr lang="en-AU" sz="1200" b="1">
              <a:solidFill>
                <a:srgbClr val="0000FF"/>
              </a:solidFill>
              <a:effectLst>
                <a:outerShdw blurRad="38100" dist="38100" dir="2700000" algn="tl">
                  <a:srgbClr val="C0C0C0"/>
                </a:outerShdw>
              </a:effectLst>
              <a:latin typeface="Calibri" pitchFamily="34" charset="0"/>
            </a:endParaRPr>
          </a:p>
          <a:p>
            <a:pPr marL="742950" lvl="1" indent="-285750" algn="just" eaLnBrk="0" hangingPunct="0">
              <a:spcBef>
                <a:spcPct val="20000"/>
              </a:spcBef>
              <a:buFont typeface="Arial" charset="0"/>
              <a:buChar char="•"/>
              <a:defRPr/>
            </a:pPr>
            <a:r>
              <a:rPr lang="en-AU" sz="2000" b="1">
                <a:solidFill>
                  <a:srgbClr val="0000FF"/>
                </a:solidFill>
                <a:effectLst>
                  <a:outerShdw blurRad="38100" dist="38100" dir="2700000" algn="tl">
                    <a:srgbClr val="C0C0C0"/>
                  </a:outerShdw>
                </a:effectLst>
                <a:latin typeface="Calibri" pitchFamily="34" charset="0"/>
              </a:rPr>
              <a:t>Setup a Task Force to recommend a strategy to improve the business regulations in India</a:t>
            </a:r>
          </a:p>
          <a:p>
            <a:pPr marL="742950" lvl="1" indent="-285750" algn="just" eaLnBrk="0" hangingPunct="0">
              <a:spcBef>
                <a:spcPct val="20000"/>
              </a:spcBef>
              <a:buFont typeface="Arial" charset="0"/>
              <a:buChar char="•"/>
              <a:defRPr/>
            </a:pPr>
            <a:endParaRPr lang="en-AU" sz="1200" b="1">
              <a:solidFill>
                <a:srgbClr val="0000FF"/>
              </a:solidFill>
              <a:effectLst>
                <a:outerShdw blurRad="38100" dist="38100" dir="2700000" algn="tl">
                  <a:srgbClr val="C0C0C0"/>
                </a:outerShdw>
              </a:effectLst>
              <a:latin typeface="Calibri" pitchFamily="34" charset="0"/>
            </a:endParaRPr>
          </a:p>
          <a:p>
            <a:pPr marL="742950" lvl="1" indent="-285750" algn="just" eaLnBrk="0" hangingPunct="0">
              <a:spcBef>
                <a:spcPct val="20000"/>
              </a:spcBef>
              <a:buFont typeface="Arial" charset="0"/>
              <a:buChar char="•"/>
              <a:defRPr/>
            </a:pPr>
            <a:r>
              <a:rPr lang="en-AU" sz="2000" b="1">
                <a:solidFill>
                  <a:srgbClr val="0000FF"/>
                </a:solidFill>
                <a:effectLst>
                  <a:outerShdw blurRad="38100" dist="38100" dir="2700000" algn="tl">
                    <a:srgbClr val="C0C0C0"/>
                  </a:outerShdw>
                </a:effectLst>
                <a:latin typeface="Calibri" pitchFamily="34" charset="0"/>
              </a:rPr>
              <a:t>Advocate for value addition and depth in select manufacturing sectors</a:t>
            </a:r>
          </a:p>
          <a:p>
            <a:pPr marL="742950" lvl="1" indent="-285750" algn="just" eaLnBrk="0" hangingPunct="0">
              <a:spcBef>
                <a:spcPct val="20000"/>
              </a:spcBef>
              <a:buFont typeface="Arial" charset="0"/>
              <a:buChar char="•"/>
              <a:defRPr/>
            </a:pPr>
            <a:endParaRPr lang="en-AU" sz="1200" b="1">
              <a:solidFill>
                <a:srgbClr val="0000FF"/>
              </a:solidFill>
              <a:effectLst>
                <a:outerShdw blurRad="38100" dist="38100" dir="2700000" algn="tl">
                  <a:srgbClr val="C0C0C0"/>
                </a:outerShdw>
              </a:effectLst>
              <a:latin typeface="Calibri" pitchFamily="34" charset="0"/>
            </a:endParaRPr>
          </a:p>
          <a:p>
            <a:pPr marL="742950" lvl="1" indent="-285750" algn="just" eaLnBrk="0" hangingPunct="0">
              <a:spcBef>
                <a:spcPct val="20000"/>
              </a:spcBef>
              <a:buFont typeface="Arial" charset="0"/>
              <a:buChar char="•"/>
              <a:defRPr/>
            </a:pPr>
            <a:r>
              <a:rPr lang="en-AU" sz="2000" b="1">
                <a:solidFill>
                  <a:srgbClr val="0000FF"/>
                </a:solidFill>
                <a:effectLst>
                  <a:outerShdw blurRad="38100" dist="38100" dir="2700000" algn="tl">
                    <a:srgbClr val="C0C0C0"/>
                  </a:outerShdw>
                </a:effectLst>
                <a:latin typeface="Calibri" pitchFamily="34" charset="0"/>
              </a:rPr>
              <a:t>Create linkages/interaction between manufacturing sector  and academia for attracting talent for manufacturing and encouraging R&amp;D / innovation</a:t>
            </a:r>
          </a:p>
          <a:p>
            <a:pPr marL="742950" lvl="1" indent="-285750" algn="just" eaLnBrk="0" hangingPunct="0">
              <a:spcBef>
                <a:spcPct val="20000"/>
              </a:spcBef>
              <a:buFont typeface="Arial" charset="0"/>
              <a:buChar char="•"/>
              <a:defRPr/>
            </a:pPr>
            <a:endParaRPr lang="en-AU" sz="1200" b="1">
              <a:solidFill>
                <a:srgbClr val="0000FF"/>
              </a:solidFill>
              <a:effectLst>
                <a:outerShdw blurRad="38100" dist="38100" dir="2700000" algn="tl">
                  <a:srgbClr val="C0C0C0"/>
                </a:outerShdw>
              </a:effectLst>
              <a:latin typeface="Calibri" pitchFamily="34" charset="0"/>
            </a:endParaRPr>
          </a:p>
          <a:p>
            <a:pPr marL="742950" lvl="1" indent="-285750" algn="just" eaLnBrk="0" hangingPunct="0">
              <a:spcBef>
                <a:spcPct val="20000"/>
              </a:spcBef>
              <a:buFont typeface="Arial" charset="0"/>
              <a:buChar char="•"/>
              <a:defRPr/>
            </a:pPr>
            <a:r>
              <a:rPr lang="en-AU" sz="2000" b="1">
                <a:solidFill>
                  <a:srgbClr val="0000FF"/>
                </a:solidFill>
                <a:effectLst>
                  <a:outerShdw blurRad="38100" dist="38100" dir="2700000" algn="tl">
                    <a:srgbClr val="C0C0C0"/>
                  </a:outerShdw>
                </a:effectLst>
                <a:latin typeface="Calibri" pitchFamily="34" charset="0"/>
              </a:rPr>
              <a:t>Advocate for creating a review mechanism for existing FTAs and due consideration to domestic industry concerns while signing new FTAs.</a:t>
            </a:r>
          </a:p>
          <a:p>
            <a:pPr marL="114300" indent="-114300" eaLnBrk="0" hangingPunct="0">
              <a:spcBef>
                <a:spcPct val="20000"/>
              </a:spcBef>
              <a:buFont typeface="Arial" charset="0"/>
              <a:buChar char="•"/>
              <a:defRPr/>
            </a:pPr>
            <a:endParaRPr lang="en-AU" sz="2000" b="1">
              <a:solidFill>
                <a:srgbClr val="0000FF"/>
              </a:solidFill>
              <a:effectLst>
                <a:outerShdw blurRad="38100" dist="38100" dir="2700000" algn="tl">
                  <a:srgbClr val="C0C0C0"/>
                </a:outerShdw>
              </a:effectLst>
              <a:latin typeface="Calibri" pitchFamily="34" charset="0"/>
            </a:endParaRPr>
          </a:p>
        </p:txBody>
      </p:sp>
      <p:sp>
        <p:nvSpPr>
          <p:cNvPr id="3" name="Footer Placeholder 2"/>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r>
              <a:rPr lang="en-US" sz="1200">
                <a:solidFill>
                  <a:schemeClr val="tx1">
                    <a:tint val="75000"/>
                  </a:schemeClr>
                </a:solidFill>
                <a:latin typeface="+mn-lt"/>
              </a:rPr>
              <a:t>© Confederation of Indian Industry</a:t>
            </a:r>
          </a:p>
        </p:txBody>
      </p:sp>
      <p:sp>
        <p:nvSpPr>
          <p:cNvPr id="4" name="Slide Number Placeholder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0C3CBA1C-1991-42C8-9CFA-3CF4595E887B}" type="slidenum">
              <a:rPr lang="en-US" sz="1200">
                <a:solidFill>
                  <a:schemeClr val="tx1">
                    <a:tint val="75000"/>
                  </a:schemeClr>
                </a:solidFill>
                <a:latin typeface="+mn-lt"/>
              </a:rPr>
              <a:pPr algn="r" fontAlgn="auto">
                <a:spcBef>
                  <a:spcPts val="0"/>
                </a:spcBef>
                <a:spcAft>
                  <a:spcPts val="0"/>
                </a:spcAft>
                <a:defRPr/>
              </a:pPr>
              <a:t>18</a:t>
            </a:fld>
            <a:endParaRPr lang="en-US" sz="1200">
              <a:solidFill>
                <a:schemeClr val="tx1">
                  <a:tint val="75000"/>
                </a:schemeClr>
              </a:solidFill>
              <a:latin typeface="+mn-lt"/>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3"/>
          <p:cNvSpPr>
            <a:spLocks noGrp="1"/>
          </p:cNvSpPr>
          <p:nvPr>
            <p:ph type="sldNum" sz="quarter" idx="11"/>
          </p:nvPr>
        </p:nvSpPr>
        <p:spPr/>
        <p:txBody>
          <a:bodyPr/>
          <a:lstStyle/>
          <a:p>
            <a:pPr>
              <a:defRPr/>
            </a:pPr>
            <a:fld id="{E90FC316-D326-4C28-9CF2-F1D0C9D2CF55}" type="slidenum">
              <a:rPr lang="en-US"/>
              <a:pPr>
                <a:defRPr/>
              </a:pPr>
              <a:t>19</a:t>
            </a:fld>
            <a:endParaRPr lang="en-US"/>
          </a:p>
        </p:txBody>
      </p:sp>
      <p:sp>
        <p:nvSpPr>
          <p:cNvPr id="225282" name="Rectangle 6"/>
          <p:cNvSpPr txBox="1">
            <a:spLocks noGrp="1" noChangeArrowheads="1"/>
          </p:cNvSpPr>
          <p:nvPr/>
        </p:nvSpPr>
        <p:spPr bwMode="auto">
          <a:xfrm>
            <a:off x="0" y="6553200"/>
            <a:ext cx="609600" cy="304800"/>
          </a:xfrm>
          <a:prstGeom prst="rect">
            <a:avLst/>
          </a:prstGeom>
          <a:noFill/>
          <a:ln w="9525">
            <a:noFill/>
            <a:miter lim="800000"/>
            <a:headEnd/>
            <a:tailEnd/>
          </a:ln>
        </p:spPr>
        <p:txBody>
          <a:bodyPr/>
          <a:lstStyle/>
          <a:p>
            <a:fld id="{0B3F66B4-E057-465C-8938-5FD70E782217}" type="slidenum">
              <a:rPr lang="en-US" sz="1200">
                <a:cs typeface="Arial" charset="0"/>
              </a:rPr>
              <a:pPr/>
              <a:t>19</a:t>
            </a:fld>
            <a:endParaRPr lang="en-US" sz="1200">
              <a:cs typeface="Arial" charset="0"/>
            </a:endParaRPr>
          </a:p>
        </p:txBody>
      </p:sp>
      <p:sp>
        <p:nvSpPr>
          <p:cNvPr id="10270" name="Rectangle 39"/>
          <p:cNvSpPr>
            <a:spLocks noChangeArrowheads="1"/>
          </p:cNvSpPr>
          <p:nvPr/>
        </p:nvSpPr>
        <p:spPr bwMode="auto">
          <a:xfrm>
            <a:off x="0" y="0"/>
            <a:ext cx="9144000" cy="762000"/>
          </a:xfrm>
          <a:prstGeom prst="rect">
            <a:avLst/>
          </a:prstGeom>
          <a:noFill/>
          <a:ln w="9525">
            <a:noFill/>
            <a:miter lim="800000"/>
            <a:headEnd/>
            <a:tailEnd/>
          </a:ln>
        </p:spPr>
        <p:txBody>
          <a:bodyPr lIns="91431" tIns="45716" rIns="91431" bIns="45716" anchor="ctr"/>
          <a:lstStyle/>
          <a:p>
            <a:pPr eaLnBrk="0" hangingPunct="0">
              <a:defRPr/>
            </a:pPr>
            <a:r>
              <a:rPr lang="en-US" sz="2500" b="1">
                <a:solidFill>
                  <a:srgbClr val="0000FF"/>
                </a:solidFill>
                <a:effectLst>
                  <a:outerShdw blurRad="38100" dist="38100" dir="2700000" algn="tl">
                    <a:srgbClr val="C0C0C0"/>
                  </a:outerShdw>
                </a:effectLst>
                <a:latin typeface="Calibri" pitchFamily="34" charset="0"/>
              </a:rPr>
              <a:t>	 Reforms &amp; Governance </a:t>
            </a:r>
            <a:r>
              <a:rPr lang="en-US" sz="2000" b="1">
                <a:solidFill>
                  <a:srgbClr val="0000FF"/>
                </a:solidFill>
                <a:effectLst>
                  <a:outerShdw blurRad="38100" dist="38100" dir="2700000" algn="tl">
                    <a:srgbClr val="C0C0C0"/>
                  </a:outerShdw>
                </a:effectLst>
                <a:latin typeface="Calibri" pitchFamily="34" charset="0"/>
              </a:rPr>
              <a:t>:  </a:t>
            </a:r>
            <a:r>
              <a:rPr lang="en-US" sz="2800">
                <a:solidFill>
                  <a:srgbClr val="FC3C08"/>
                </a:solidFill>
                <a:latin typeface="Impact" pitchFamily="34" charset="0"/>
              </a:rPr>
              <a:t>Agriculture</a:t>
            </a:r>
          </a:p>
        </p:txBody>
      </p:sp>
      <p:sp>
        <p:nvSpPr>
          <p:cNvPr id="225284" name="Line 40"/>
          <p:cNvSpPr>
            <a:spLocks noChangeShapeType="1"/>
          </p:cNvSpPr>
          <p:nvPr/>
        </p:nvSpPr>
        <p:spPr bwMode="auto">
          <a:xfrm>
            <a:off x="685800" y="914400"/>
            <a:ext cx="7924800" cy="0"/>
          </a:xfrm>
          <a:prstGeom prst="line">
            <a:avLst/>
          </a:prstGeom>
          <a:noFill/>
          <a:ln w="38100">
            <a:solidFill>
              <a:schemeClr val="tx1"/>
            </a:solidFill>
            <a:round/>
            <a:headEnd/>
            <a:tailEnd/>
          </a:ln>
        </p:spPr>
        <p:txBody>
          <a:bodyPr lIns="83210" tIns="41605" rIns="83210" bIns="41605"/>
          <a:lstStyle/>
          <a:p>
            <a:endParaRPr lang="en-US"/>
          </a:p>
        </p:txBody>
      </p:sp>
      <p:sp>
        <p:nvSpPr>
          <p:cNvPr id="71686" name="Rectangle 43"/>
          <p:cNvSpPr>
            <a:spLocks noChangeArrowheads="1"/>
          </p:cNvSpPr>
          <p:nvPr/>
        </p:nvSpPr>
        <p:spPr bwMode="auto">
          <a:xfrm>
            <a:off x="657225" y="1268413"/>
            <a:ext cx="4676775" cy="941387"/>
          </a:xfrm>
          <a:prstGeom prst="rect">
            <a:avLst/>
          </a:prstGeom>
          <a:noFill/>
          <a:ln w="9525">
            <a:noFill/>
            <a:miter lim="800000"/>
            <a:headEnd/>
            <a:tailEnd/>
          </a:ln>
        </p:spPr>
        <p:txBody>
          <a:bodyPr lIns="91431" tIns="45716" rIns="91431" bIns="45716"/>
          <a:lstStyle/>
          <a:p>
            <a:pPr eaLnBrk="0" fontAlgn="auto" hangingPunct="0">
              <a:spcBef>
                <a:spcPct val="20000"/>
              </a:spcBef>
              <a:spcAft>
                <a:spcPts val="0"/>
              </a:spcAft>
              <a:defRPr/>
            </a:pPr>
            <a:endParaRPr lang="en-AU" sz="2400" b="1" dirty="0">
              <a:solidFill>
                <a:srgbClr val="0000FF"/>
              </a:solidFill>
              <a:effectLst>
                <a:outerShdw blurRad="38100" dist="38100" dir="2700000" algn="tl">
                  <a:srgbClr val="C0C0C0"/>
                </a:outerShdw>
              </a:effectLst>
              <a:latin typeface="Calibri" pitchFamily="34" charset="0"/>
            </a:endParaRPr>
          </a:p>
          <a:p>
            <a:pPr eaLnBrk="0" fontAlgn="auto" hangingPunct="0">
              <a:spcBef>
                <a:spcPct val="20000"/>
              </a:spcBef>
              <a:spcAft>
                <a:spcPts val="0"/>
              </a:spcAft>
              <a:defRPr/>
            </a:pPr>
            <a:endParaRPr lang="en-AU" sz="2500" b="1" dirty="0">
              <a:solidFill>
                <a:srgbClr val="0000FF"/>
              </a:solidFill>
              <a:effectLst>
                <a:outerShdw blurRad="38100" dist="38100" dir="2700000" algn="tl">
                  <a:srgbClr val="C0C0C0"/>
                </a:outerShdw>
              </a:effectLst>
              <a:latin typeface="Calibri" pitchFamily="34" charset="0"/>
            </a:endParaRPr>
          </a:p>
        </p:txBody>
      </p:sp>
      <p:sp>
        <p:nvSpPr>
          <p:cNvPr id="7" name="Rectangle 43"/>
          <p:cNvSpPr>
            <a:spLocks noChangeArrowheads="1"/>
          </p:cNvSpPr>
          <p:nvPr/>
        </p:nvSpPr>
        <p:spPr bwMode="auto">
          <a:xfrm>
            <a:off x="381000" y="1524000"/>
            <a:ext cx="8763000" cy="5334000"/>
          </a:xfrm>
          <a:prstGeom prst="rect">
            <a:avLst/>
          </a:prstGeom>
          <a:noFill/>
          <a:ln w="9525">
            <a:noFill/>
            <a:miter lim="800000"/>
            <a:headEnd/>
            <a:tailEnd/>
          </a:ln>
        </p:spPr>
        <p:txBody>
          <a:bodyPr lIns="91431" tIns="45716" rIns="91431" bIns="45716"/>
          <a:lstStyle/>
          <a:p>
            <a:pPr marL="342900" indent="-342900" algn="just" eaLnBrk="0" fontAlgn="auto" hangingPunct="0">
              <a:spcBef>
                <a:spcPct val="20000"/>
              </a:spcBef>
              <a:spcAft>
                <a:spcPts val="0"/>
              </a:spcAft>
              <a:buFont typeface="Arial" pitchFamily="34" charset="0"/>
              <a:buChar char="•"/>
              <a:defRPr/>
            </a:pPr>
            <a:endParaRPr lang="en-IN" sz="1900" b="1" dirty="0">
              <a:solidFill>
                <a:srgbClr val="0000FF"/>
              </a:solidFill>
              <a:effectLst>
                <a:outerShdw blurRad="38100" dist="38100" dir="2700000" algn="tl">
                  <a:srgbClr val="C0C0C0"/>
                </a:outerShdw>
              </a:effectLst>
              <a:latin typeface="Calibri" pitchFamily="34" charset="0"/>
            </a:endParaRPr>
          </a:p>
        </p:txBody>
      </p:sp>
      <p:sp>
        <p:nvSpPr>
          <p:cNvPr id="6" name="Content Placeholder 5"/>
          <p:cNvSpPr>
            <a:spLocks noGrp="1"/>
          </p:cNvSpPr>
          <p:nvPr>
            <p:ph idx="4294967295"/>
          </p:nvPr>
        </p:nvSpPr>
        <p:spPr>
          <a:xfrm>
            <a:off x="381000" y="1066800"/>
            <a:ext cx="8229600" cy="5105400"/>
          </a:xfrm>
        </p:spPr>
        <p:txBody>
          <a:bodyPr>
            <a:normAutofit/>
          </a:bodyPr>
          <a:lstStyle/>
          <a:p>
            <a:pPr algn="just">
              <a:buFont typeface="Wingdings" pitchFamily="2" charset="2"/>
              <a:buChar char="Ø"/>
              <a:defRPr/>
            </a:pPr>
            <a:r>
              <a:rPr lang="en-US" sz="2200" b="1" smtClean="0">
                <a:solidFill>
                  <a:srgbClr val="0000FF"/>
                </a:solidFill>
                <a:effectLst>
                  <a:outerShdw blurRad="38100" dist="38100" dir="2700000" algn="tl">
                    <a:srgbClr val="C0C0C0"/>
                  </a:outerShdw>
                </a:effectLst>
              </a:rPr>
              <a:t>Mechanization of Indian Agriculture – Promote and expand mechanization through an inclusive approach (In line with the objective of the 12th FYP)</a:t>
            </a:r>
          </a:p>
          <a:p>
            <a:pPr lvl="1" algn="just" eaLnBrk="1" hangingPunct="1">
              <a:lnSpc>
                <a:spcPct val="90000"/>
              </a:lnSpc>
              <a:spcBef>
                <a:spcPct val="0"/>
              </a:spcBef>
              <a:buFont typeface="Arial" charset="0"/>
              <a:buChar char="•"/>
              <a:defRPr/>
            </a:pPr>
            <a:r>
              <a:rPr lang="en-US" sz="2200" b="1" smtClean="0">
                <a:solidFill>
                  <a:srgbClr val="0000FF"/>
                </a:solidFill>
                <a:effectLst>
                  <a:outerShdw blurRad="38100" dist="38100" dir="2700000" algn="tl">
                    <a:srgbClr val="C0C0C0"/>
                  </a:outerShdw>
                </a:effectLst>
              </a:rPr>
              <a:t>Appropriate mechanization to ensure increase in farm productivity, savings on agri inputs (seeds, fertilizers, &amp; labor)</a:t>
            </a:r>
          </a:p>
          <a:p>
            <a:pPr lvl="1" algn="just" eaLnBrk="1" hangingPunct="1">
              <a:lnSpc>
                <a:spcPct val="90000"/>
              </a:lnSpc>
              <a:spcBef>
                <a:spcPct val="0"/>
              </a:spcBef>
              <a:buFont typeface="Arial" charset="0"/>
              <a:buChar char="•"/>
              <a:defRPr/>
            </a:pPr>
            <a:r>
              <a:rPr lang="en-US" sz="2200" b="1" smtClean="0">
                <a:solidFill>
                  <a:srgbClr val="0000FF"/>
                </a:solidFill>
                <a:effectLst>
                  <a:outerShdw blurRad="38100" dist="38100" dir="2700000" algn="tl">
                    <a:srgbClr val="C0C0C0"/>
                  </a:outerShdw>
                </a:effectLst>
              </a:rPr>
              <a:t>Custom hiring and adaptability to local needs to overcome the challenge of shrinking farm sizes</a:t>
            </a:r>
          </a:p>
          <a:p>
            <a:pPr lvl="1" algn="just" eaLnBrk="1" hangingPunct="1">
              <a:lnSpc>
                <a:spcPct val="90000"/>
              </a:lnSpc>
              <a:spcBef>
                <a:spcPct val="0"/>
              </a:spcBef>
              <a:buFont typeface="Arial" charset="0"/>
              <a:buChar char="•"/>
              <a:defRPr/>
            </a:pPr>
            <a:endParaRPr lang="en-US" sz="2200" b="1" smtClean="0">
              <a:solidFill>
                <a:srgbClr val="0000FF"/>
              </a:solidFill>
              <a:effectLst>
                <a:outerShdw blurRad="38100" dist="38100" dir="2700000" algn="tl">
                  <a:srgbClr val="C0C0C0"/>
                </a:outerShdw>
              </a:effectLst>
            </a:endParaRPr>
          </a:p>
          <a:p>
            <a:pPr algn="just">
              <a:buFont typeface="Wingdings" pitchFamily="2" charset="2"/>
              <a:buChar char="Ø"/>
              <a:defRPr/>
            </a:pPr>
            <a:r>
              <a:rPr lang="en-US" sz="2200" b="1" smtClean="0">
                <a:solidFill>
                  <a:srgbClr val="0000FF"/>
                </a:solidFill>
                <a:effectLst>
                  <a:outerShdw blurRad="38100" dist="38100" dir="2700000" algn="tl">
                    <a:srgbClr val="C0C0C0"/>
                  </a:outerShdw>
                </a:effectLst>
              </a:rPr>
              <a:t>Role of Private Sector in Procurement, Storage &amp; Distribution (PSD) of Grains</a:t>
            </a:r>
          </a:p>
          <a:p>
            <a:pPr lvl="1" algn="just" eaLnBrk="1" hangingPunct="1">
              <a:lnSpc>
                <a:spcPct val="90000"/>
              </a:lnSpc>
              <a:spcBef>
                <a:spcPct val="0"/>
              </a:spcBef>
              <a:buFont typeface="Arial" charset="0"/>
              <a:buChar char="•"/>
              <a:defRPr/>
            </a:pPr>
            <a:r>
              <a:rPr lang="en-US" sz="2200" b="1" smtClean="0">
                <a:solidFill>
                  <a:srgbClr val="0000FF"/>
                </a:solidFill>
                <a:effectLst>
                  <a:outerShdw blurRad="38100" dist="38100" dir="2700000" algn="tl">
                    <a:srgbClr val="C0C0C0"/>
                  </a:outerShdw>
                </a:effectLst>
              </a:rPr>
              <a:t>Encourage private sector participation through clear long terms policies &amp; not knee jerk responses by the government</a:t>
            </a:r>
          </a:p>
          <a:p>
            <a:pPr lvl="1" algn="just" eaLnBrk="1" hangingPunct="1">
              <a:lnSpc>
                <a:spcPct val="90000"/>
              </a:lnSpc>
              <a:spcBef>
                <a:spcPct val="0"/>
              </a:spcBef>
              <a:buFont typeface="Arial" charset="0"/>
              <a:buChar char="•"/>
              <a:defRPr/>
            </a:pPr>
            <a:r>
              <a:rPr lang="en-US" sz="2200" b="1" smtClean="0">
                <a:solidFill>
                  <a:srgbClr val="0000FF"/>
                </a:solidFill>
                <a:effectLst>
                  <a:outerShdw blurRad="38100" dist="38100" dir="2700000" algn="tl">
                    <a:srgbClr val="C0C0C0"/>
                  </a:outerShdw>
                </a:effectLst>
              </a:rPr>
              <a:t>Create a policy dialogue between the private players &amp; the government to better understand the issues related to PSD &amp; together address the challenges in terms of rising food subsidy bill, &amp; ensuring food security of the masses.</a:t>
            </a:r>
          </a:p>
          <a:p>
            <a:pPr lvl="1" algn="just" eaLnBrk="1" hangingPunct="1">
              <a:lnSpc>
                <a:spcPct val="90000"/>
              </a:lnSpc>
              <a:spcBef>
                <a:spcPct val="0"/>
              </a:spcBef>
              <a:buFont typeface="Arial" charset="0"/>
              <a:buChar char="•"/>
              <a:defRPr/>
            </a:pPr>
            <a:endParaRPr lang="en-US" sz="2200" b="1" smtClean="0">
              <a:solidFill>
                <a:srgbClr val="0000FF"/>
              </a:solidFill>
              <a:effectLst>
                <a:outerShdw blurRad="38100" dist="38100" dir="2700000" algn="tl">
                  <a:srgbClr val="C0C0C0"/>
                </a:outerShdw>
              </a:effectLst>
            </a:endParaRPr>
          </a:p>
          <a:p>
            <a:pPr lvl="1">
              <a:lnSpc>
                <a:spcPct val="90000"/>
              </a:lnSpc>
              <a:buFont typeface="Arial" charset="0"/>
              <a:buNone/>
              <a:defRPr/>
            </a:pPr>
            <a:endParaRPr lang="en-US" sz="1800" b="1" smtClean="0">
              <a:solidFill>
                <a:srgbClr val="0000FF"/>
              </a:solidFill>
              <a:effectLst>
                <a:outerShdw blurRad="38100" dist="38100" dir="2700000" algn="tl">
                  <a:srgbClr val="C0C0C0"/>
                </a:outerShdw>
              </a:effectLst>
            </a:endParaRPr>
          </a:p>
        </p:txBody>
      </p:sp>
      <p:sp>
        <p:nvSpPr>
          <p:cNvPr id="2" name="Footer Placeholder 1"/>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r>
              <a:rPr lang="en-US" sz="1200">
                <a:solidFill>
                  <a:schemeClr val="tx1">
                    <a:tint val="75000"/>
                  </a:schemeClr>
                </a:solidFill>
                <a:latin typeface="+mn-lt"/>
              </a:rPr>
              <a:t>© Confederation of Indian Industry</a:t>
            </a:r>
          </a:p>
        </p:txBody>
      </p:sp>
      <p:sp>
        <p:nvSpPr>
          <p:cNvPr id="3" name="Slide Number Placeholder 2"/>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609642B-5261-47E1-897C-0D16F1D6E831}" type="slidenum">
              <a:rPr lang="en-US" sz="1200">
                <a:solidFill>
                  <a:schemeClr val="tx1">
                    <a:tint val="75000"/>
                  </a:schemeClr>
                </a:solidFill>
                <a:latin typeface="+mn-lt"/>
              </a:rPr>
              <a:pPr algn="r" fontAlgn="auto">
                <a:spcBef>
                  <a:spcPts val="0"/>
                </a:spcBef>
                <a:spcAft>
                  <a:spcPts val="0"/>
                </a:spcAft>
                <a:defRPr/>
              </a:pPr>
              <a:t>19</a:t>
            </a:fld>
            <a:endParaRPr lang="en-US" sz="1200">
              <a:solidFill>
                <a:schemeClr val="tx1">
                  <a:tint val="75000"/>
                </a:schemeClr>
              </a:solidFill>
              <a:latin typeface="+mn-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1"/>
          </p:nvPr>
        </p:nvSpPr>
        <p:spPr/>
        <p:txBody>
          <a:bodyPr/>
          <a:lstStyle/>
          <a:p>
            <a:pPr>
              <a:defRPr/>
            </a:pPr>
            <a:fld id="{07E878AC-FCB3-4D97-8DBE-365010713671}" type="slidenum">
              <a:rPr lang="en-US"/>
              <a:pPr>
                <a:defRPr/>
              </a:pPr>
              <a:t>2</a:t>
            </a:fld>
            <a:endParaRPr lang="en-US"/>
          </a:p>
        </p:txBody>
      </p:sp>
      <p:sp>
        <p:nvSpPr>
          <p:cNvPr id="107522" name="Title 1"/>
          <p:cNvSpPr>
            <a:spLocks noGrp="1"/>
          </p:cNvSpPr>
          <p:nvPr>
            <p:ph type="ctrTitle" idx="4294967295"/>
          </p:nvPr>
        </p:nvSpPr>
        <p:spPr>
          <a:xfrm>
            <a:off x="152400" y="1524000"/>
            <a:ext cx="8839200" cy="579438"/>
          </a:xfrm>
          <a:solidFill>
            <a:srgbClr val="61B139"/>
          </a:solidFill>
        </p:spPr>
        <p:txBody>
          <a:bodyPr rtlCol="0" anchor="t">
            <a:spAutoFit/>
          </a:bodyPr>
          <a:lstStyle/>
          <a:p>
            <a:pPr eaLnBrk="1" fontAlgn="auto" hangingPunct="1">
              <a:spcBef>
                <a:spcPct val="50000"/>
              </a:spcBef>
              <a:spcAft>
                <a:spcPts val="0"/>
              </a:spcAft>
              <a:defRPr/>
            </a:pPr>
            <a:r>
              <a:rPr lang="en-US" sz="3200" dirty="0" smtClean="0">
                <a:solidFill>
                  <a:srgbClr val="FF0000"/>
                </a:solidFill>
                <a:effectLst>
                  <a:outerShdw blurRad="38100" dist="38100" dir="2700000" algn="tl">
                    <a:srgbClr val="000000"/>
                  </a:outerShdw>
                </a:effectLst>
                <a:latin typeface="Impact" pitchFamily="34" charset="0"/>
                <a:cs typeface="Arial" charset="0"/>
              </a:rPr>
              <a:t>State of the Economy</a:t>
            </a:r>
            <a:endParaRPr lang="en-IN" sz="3200" dirty="0" smtClean="0">
              <a:solidFill>
                <a:srgbClr val="FF0000"/>
              </a:solidFill>
              <a:effectLst>
                <a:outerShdw blurRad="38100" dist="38100" dir="2700000" algn="tl">
                  <a:srgbClr val="000000"/>
                </a:outerShdw>
              </a:effectLst>
              <a:latin typeface="Impact" pitchFamily="34" charset="0"/>
              <a:cs typeface="Arial" charset="0"/>
            </a:endParaRPr>
          </a:p>
        </p:txBody>
      </p:sp>
      <p:sp>
        <p:nvSpPr>
          <p:cNvPr id="16387" name="Text Box 3"/>
          <p:cNvSpPr txBox="1">
            <a:spLocks noChangeArrowheads="1"/>
          </p:cNvSpPr>
          <p:nvPr/>
        </p:nvSpPr>
        <p:spPr bwMode="auto">
          <a:xfrm>
            <a:off x="152400" y="3138488"/>
            <a:ext cx="8839200" cy="579437"/>
          </a:xfrm>
          <a:prstGeom prst="rect">
            <a:avLst/>
          </a:prstGeom>
          <a:solidFill>
            <a:srgbClr val="61B139"/>
          </a:solidFill>
          <a:ln w="9525">
            <a:noFill/>
            <a:miter lim="800000"/>
            <a:headEnd/>
            <a:tailEnd/>
          </a:ln>
        </p:spPr>
        <p:txBody>
          <a:bodyPr>
            <a:spAutoFit/>
          </a:bodyPr>
          <a:lstStyle/>
          <a:p>
            <a:pPr algn="ctr">
              <a:spcBef>
                <a:spcPct val="50000"/>
              </a:spcBef>
              <a:defRPr/>
            </a:pPr>
            <a:r>
              <a:rPr lang="en-US" sz="3200">
                <a:solidFill>
                  <a:srgbClr val="FF0000"/>
                </a:solidFill>
                <a:effectLst>
                  <a:outerShdw blurRad="38100" dist="38100" dir="2700000" algn="tl">
                    <a:srgbClr val="000000"/>
                  </a:outerShdw>
                </a:effectLst>
                <a:latin typeface="Impact" pitchFamily="34" charset="0"/>
              </a:rPr>
              <a:t>CII Theme 2013-14</a:t>
            </a:r>
          </a:p>
        </p:txBody>
      </p:sp>
      <p:sp>
        <p:nvSpPr>
          <p:cNvPr id="2" name="Footer Placeholder 1"/>
          <p:cNvSpPr>
            <a:spLocks noGrp="1"/>
          </p:cNvSpPr>
          <p:nvPr>
            <p:ph type="ftr" sz="quarter" idx="10"/>
          </p:nvPr>
        </p:nvSpPr>
        <p:spPr/>
        <p:txBody>
          <a:bodyPr rtlCol="0"/>
          <a:lstStyle/>
          <a:p>
            <a:pPr fontAlgn="auto">
              <a:spcBef>
                <a:spcPts val="0"/>
              </a:spcBef>
              <a:spcAft>
                <a:spcPts val="0"/>
              </a:spcAft>
              <a:defRPr/>
            </a:pPr>
            <a:r>
              <a:rPr lang="en-US">
                <a:solidFill>
                  <a:schemeClr val="tx1">
                    <a:tint val="75000"/>
                  </a:schemeClr>
                </a:solidFill>
                <a:latin typeface="+mn-lt"/>
              </a:rPr>
              <a:t>© Confederation of Indian Industry</a:t>
            </a:r>
          </a:p>
        </p:txBody>
      </p:sp>
      <p:sp>
        <p:nvSpPr>
          <p:cNvPr id="3" name="Slide Number Placeholder 2"/>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8D4A0F40-CA82-4309-B819-E25114FF8D53}" type="slidenum">
              <a:rPr lang="en-US" sz="1200">
                <a:solidFill>
                  <a:schemeClr val="tx1">
                    <a:tint val="75000"/>
                  </a:schemeClr>
                </a:solidFill>
                <a:latin typeface="+mn-lt"/>
              </a:rPr>
              <a:pPr algn="r" fontAlgn="auto">
                <a:spcBef>
                  <a:spcPts val="0"/>
                </a:spcBef>
                <a:spcAft>
                  <a:spcPts val="0"/>
                </a:spcAft>
                <a:defRPr/>
              </a:pPr>
              <a:t>2</a:t>
            </a:fld>
            <a:endParaRPr lang="en-US" sz="1200">
              <a:solidFill>
                <a:schemeClr val="tx1">
                  <a:tint val="75000"/>
                </a:schemeClr>
              </a:solidFill>
              <a:latin typeface="+mn-l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C5E0320-0FC6-4AD5-9D04-12E61998FCD9}" type="slidenum">
              <a:rPr lang="en-US" sz="1200">
                <a:solidFill>
                  <a:schemeClr val="tx1">
                    <a:tint val="75000"/>
                  </a:schemeClr>
                </a:solidFill>
                <a:latin typeface="+mn-lt"/>
              </a:rPr>
              <a:pPr algn="r" fontAlgn="auto">
                <a:spcBef>
                  <a:spcPts val="0"/>
                </a:spcBef>
                <a:spcAft>
                  <a:spcPts val="0"/>
                </a:spcAft>
                <a:defRPr/>
              </a:pPr>
              <a:t>20</a:t>
            </a:fld>
            <a:endParaRPr lang="en-US" sz="1200">
              <a:solidFill>
                <a:schemeClr val="tx1">
                  <a:tint val="75000"/>
                </a:schemeClr>
              </a:solidFill>
              <a:latin typeface="+mn-lt"/>
            </a:endParaRPr>
          </a:p>
        </p:txBody>
      </p:sp>
      <p:sp>
        <p:nvSpPr>
          <p:cNvPr id="10270" name="Rectangle 39"/>
          <p:cNvSpPr>
            <a:spLocks noChangeArrowheads="1"/>
          </p:cNvSpPr>
          <p:nvPr/>
        </p:nvSpPr>
        <p:spPr bwMode="auto">
          <a:xfrm>
            <a:off x="0" y="0"/>
            <a:ext cx="9144000" cy="533400"/>
          </a:xfrm>
          <a:prstGeom prst="rect">
            <a:avLst/>
          </a:prstGeom>
          <a:noFill/>
          <a:ln w="9525">
            <a:noFill/>
            <a:miter lim="800000"/>
            <a:headEnd/>
            <a:tailEnd/>
          </a:ln>
        </p:spPr>
        <p:txBody>
          <a:bodyPr lIns="91431" tIns="45716" rIns="91431" bIns="45716" anchor="ctr"/>
          <a:lstStyle/>
          <a:p>
            <a:pPr eaLnBrk="0" hangingPunct="0">
              <a:defRPr/>
            </a:pPr>
            <a:r>
              <a:rPr lang="en-US" sz="2500" b="1">
                <a:solidFill>
                  <a:srgbClr val="0000FF"/>
                </a:solidFill>
                <a:effectLst>
                  <a:outerShdw blurRad="38100" dist="38100" dir="2700000" algn="tl">
                    <a:srgbClr val="C0C0C0"/>
                  </a:outerShdw>
                </a:effectLst>
                <a:latin typeface="Calibri" pitchFamily="34" charset="0"/>
              </a:rPr>
              <a:t>	 Reforms &amp; Governance </a:t>
            </a:r>
            <a:r>
              <a:rPr lang="en-US" sz="2000" b="1">
                <a:solidFill>
                  <a:srgbClr val="0000FF"/>
                </a:solidFill>
                <a:effectLst>
                  <a:outerShdw blurRad="38100" dist="38100" dir="2700000" algn="tl">
                    <a:srgbClr val="C0C0C0"/>
                  </a:outerShdw>
                </a:effectLst>
                <a:latin typeface="Calibri" pitchFamily="34" charset="0"/>
              </a:rPr>
              <a:t>:  </a:t>
            </a:r>
            <a:r>
              <a:rPr lang="en-US" sz="2800">
                <a:solidFill>
                  <a:srgbClr val="FC3C08"/>
                </a:solidFill>
                <a:latin typeface="Impact" pitchFamily="34" charset="0"/>
              </a:rPr>
              <a:t>Infrastructure</a:t>
            </a:r>
          </a:p>
        </p:txBody>
      </p:sp>
      <p:sp>
        <p:nvSpPr>
          <p:cNvPr id="227331" name="Line 40"/>
          <p:cNvSpPr>
            <a:spLocks noChangeShapeType="1"/>
          </p:cNvSpPr>
          <p:nvPr/>
        </p:nvSpPr>
        <p:spPr bwMode="auto">
          <a:xfrm>
            <a:off x="685800" y="533400"/>
            <a:ext cx="7924800" cy="0"/>
          </a:xfrm>
          <a:prstGeom prst="line">
            <a:avLst/>
          </a:prstGeom>
          <a:noFill/>
          <a:ln w="38100">
            <a:solidFill>
              <a:schemeClr val="tx1"/>
            </a:solidFill>
            <a:round/>
            <a:headEnd/>
            <a:tailEnd/>
          </a:ln>
        </p:spPr>
        <p:txBody>
          <a:bodyPr lIns="83210" tIns="41605" rIns="83210" bIns="41605"/>
          <a:lstStyle/>
          <a:p>
            <a:endParaRPr lang="en-US"/>
          </a:p>
        </p:txBody>
      </p:sp>
      <p:sp>
        <p:nvSpPr>
          <p:cNvPr id="71686" name="Rectangle 43"/>
          <p:cNvSpPr>
            <a:spLocks noChangeArrowheads="1"/>
          </p:cNvSpPr>
          <p:nvPr/>
        </p:nvSpPr>
        <p:spPr bwMode="auto">
          <a:xfrm>
            <a:off x="628650" y="1219200"/>
            <a:ext cx="7981950" cy="5105400"/>
          </a:xfrm>
          <a:prstGeom prst="rect">
            <a:avLst/>
          </a:prstGeom>
          <a:noFill/>
          <a:ln w="9525">
            <a:noFill/>
            <a:miter lim="800000"/>
            <a:headEnd/>
            <a:tailEnd/>
          </a:ln>
        </p:spPr>
        <p:txBody>
          <a:bodyPr lIns="91431" tIns="45716" rIns="91431" bIns="45716"/>
          <a:lstStyle/>
          <a:p>
            <a:pPr eaLnBrk="0" fontAlgn="auto" hangingPunct="0">
              <a:spcBef>
                <a:spcPct val="20000"/>
              </a:spcBef>
              <a:spcAft>
                <a:spcPts val="0"/>
              </a:spcAft>
              <a:defRPr/>
            </a:pPr>
            <a:endParaRPr lang="en-AU" sz="2400" b="1" dirty="0">
              <a:solidFill>
                <a:srgbClr val="0000FF"/>
              </a:solidFill>
              <a:effectLst>
                <a:outerShdw blurRad="38100" dist="38100" dir="2700000" algn="tl">
                  <a:srgbClr val="C0C0C0"/>
                </a:outerShdw>
              </a:effectLst>
              <a:latin typeface="+mn-lt"/>
            </a:endParaRPr>
          </a:p>
          <a:p>
            <a:pPr eaLnBrk="0" fontAlgn="auto" hangingPunct="0">
              <a:spcBef>
                <a:spcPct val="20000"/>
              </a:spcBef>
              <a:spcAft>
                <a:spcPts val="0"/>
              </a:spcAft>
              <a:defRPr/>
            </a:pPr>
            <a:endParaRPr lang="en-AU" sz="2500" b="1" dirty="0">
              <a:solidFill>
                <a:srgbClr val="0000FF"/>
              </a:solidFill>
              <a:effectLst>
                <a:outerShdw blurRad="38100" dist="38100" dir="2700000" algn="tl">
                  <a:srgbClr val="C0C0C0"/>
                </a:outerShdw>
              </a:effectLst>
              <a:latin typeface="+mn-lt"/>
            </a:endParaRPr>
          </a:p>
        </p:txBody>
      </p:sp>
      <p:sp>
        <p:nvSpPr>
          <p:cNvPr id="7" name="Rectangle 43"/>
          <p:cNvSpPr>
            <a:spLocks noChangeArrowheads="1"/>
          </p:cNvSpPr>
          <p:nvPr/>
        </p:nvSpPr>
        <p:spPr bwMode="auto">
          <a:xfrm>
            <a:off x="152400" y="609600"/>
            <a:ext cx="8763000" cy="5638800"/>
          </a:xfrm>
          <a:prstGeom prst="rect">
            <a:avLst/>
          </a:prstGeom>
          <a:noFill/>
          <a:ln w="9525">
            <a:noFill/>
            <a:miter lim="800000"/>
            <a:headEnd/>
            <a:tailEnd/>
          </a:ln>
        </p:spPr>
        <p:txBody>
          <a:bodyPr lIns="91431" tIns="45716" rIns="91431" bIns="45716"/>
          <a:lstStyle/>
          <a:p>
            <a:pPr marL="342900" indent="-342900" algn="just" eaLnBrk="0" hangingPunct="0">
              <a:spcBef>
                <a:spcPct val="20000"/>
              </a:spcBef>
              <a:buFont typeface="Wingdings" pitchFamily="2" charset="2"/>
              <a:buNone/>
              <a:defRPr/>
            </a:pPr>
            <a:r>
              <a:rPr lang="en-US" sz="2000" b="1">
                <a:solidFill>
                  <a:srgbClr val="0000FF"/>
                </a:solidFill>
                <a:effectLst>
                  <a:outerShdw blurRad="38100" dist="38100" dir="2700000" algn="tl">
                    <a:srgbClr val="C0C0C0"/>
                  </a:outerShdw>
                </a:effectLst>
                <a:latin typeface="Calibri" pitchFamily="34" charset="0"/>
              </a:rPr>
              <a:t>Investment of $1 trillion envisaged during 2012-17 in developing infrastructure</a:t>
            </a:r>
          </a:p>
          <a:p>
            <a:pPr marL="342900" indent="-342900" algn="just" eaLnBrk="0" hangingPunct="0">
              <a:spcBef>
                <a:spcPct val="20000"/>
              </a:spcBef>
              <a:buFont typeface="Wingdings" pitchFamily="2" charset="2"/>
              <a:buChar char="Ø"/>
              <a:defRPr/>
            </a:pPr>
            <a:endParaRPr lang="en-US" sz="300" b="1" u="sng">
              <a:solidFill>
                <a:srgbClr val="0000FF"/>
              </a:solidFill>
              <a:effectLst>
                <a:outerShdw blurRad="38100" dist="38100" dir="2700000" algn="tl">
                  <a:srgbClr val="C0C0C0"/>
                </a:outerShdw>
              </a:effectLst>
              <a:latin typeface="Calibri" pitchFamily="34" charset="0"/>
            </a:endParaRPr>
          </a:p>
          <a:p>
            <a:pPr marL="342900" indent="-342900" algn="just" eaLnBrk="0" hangingPunct="0">
              <a:spcBef>
                <a:spcPct val="20000"/>
              </a:spcBef>
              <a:buFont typeface="Wingdings" pitchFamily="2" charset="2"/>
              <a:buChar char="Ø"/>
              <a:defRPr/>
            </a:pPr>
            <a:r>
              <a:rPr lang="en-US" sz="2000" b="1">
                <a:solidFill>
                  <a:srgbClr val="0000FF"/>
                </a:solidFill>
                <a:effectLst>
                  <a:outerShdw blurRad="38100" dist="38100" dir="2700000" algn="tl">
                    <a:srgbClr val="C0C0C0"/>
                  </a:outerShdw>
                </a:effectLst>
                <a:latin typeface="Calibri" pitchFamily="34" charset="0"/>
              </a:rPr>
              <a:t>Reform Priorities</a:t>
            </a:r>
          </a:p>
          <a:p>
            <a:pPr marL="742950" lvl="1" indent="-285750" algn="just" eaLnBrk="0" hangingPunct="0">
              <a:spcBef>
                <a:spcPct val="20000"/>
              </a:spcBef>
              <a:buFont typeface="Arial" charset="0"/>
              <a:buChar char="•"/>
              <a:defRPr/>
            </a:pPr>
            <a:r>
              <a:rPr lang="en-US" sz="2000" b="1">
                <a:solidFill>
                  <a:srgbClr val="0000FF"/>
                </a:solidFill>
                <a:effectLst>
                  <a:outerShdw blurRad="38100" dist="38100" dir="2700000" algn="tl">
                    <a:srgbClr val="C0C0C0"/>
                  </a:outerShdw>
                </a:effectLst>
                <a:latin typeface="Calibri" pitchFamily="34" charset="0"/>
                <a:ea typeface="Times New Roman" pitchFamily="18" charset="0"/>
                <a:cs typeface="Tahoma" pitchFamily="34" charset="0"/>
              </a:rPr>
              <a:t>Set up “Independent PPP Commission” with authority and jurisdiction to renegotiate terms of contract</a:t>
            </a:r>
            <a:endParaRPr lang="en-US" sz="2000" b="1">
              <a:solidFill>
                <a:srgbClr val="0000FF"/>
              </a:solidFill>
              <a:effectLst>
                <a:outerShdw blurRad="38100" dist="38100" dir="2700000" algn="tl">
                  <a:srgbClr val="C0C0C0"/>
                </a:outerShdw>
              </a:effectLst>
              <a:latin typeface="Calibri" pitchFamily="34" charset="0"/>
            </a:endParaRPr>
          </a:p>
          <a:p>
            <a:pPr marL="742950" lvl="1" indent="-285750" algn="just" eaLnBrk="0" hangingPunct="0">
              <a:spcBef>
                <a:spcPct val="20000"/>
              </a:spcBef>
              <a:buFont typeface="Arial" charset="0"/>
              <a:buChar char="•"/>
              <a:defRPr/>
            </a:pPr>
            <a:r>
              <a:rPr lang="en-US" b="1">
                <a:solidFill>
                  <a:srgbClr val="0000FF"/>
                </a:solidFill>
                <a:effectLst>
                  <a:outerShdw blurRad="38100" dist="38100" dir="2700000" algn="tl">
                    <a:srgbClr val="C0C0C0"/>
                  </a:outerShdw>
                </a:effectLst>
              </a:rPr>
              <a:t>Enable access to financing for projects</a:t>
            </a:r>
            <a:endParaRPr lang="en-US" sz="2000" b="1">
              <a:solidFill>
                <a:srgbClr val="0000FF"/>
              </a:solidFill>
              <a:effectLst>
                <a:outerShdw blurRad="38100" dist="38100" dir="2700000" algn="tl">
                  <a:srgbClr val="C0C0C0"/>
                </a:outerShdw>
              </a:effectLst>
              <a:latin typeface="Calibri" pitchFamily="34" charset="0"/>
            </a:endParaRPr>
          </a:p>
          <a:p>
            <a:pPr marL="742950" lvl="1" indent="-285750" algn="just" eaLnBrk="0" hangingPunct="0">
              <a:spcBef>
                <a:spcPct val="20000"/>
              </a:spcBef>
              <a:buFont typeface="Arial" charset="0"/>
              <a:buChar char="•"/>
              <a:defRPr/>
            </a:pPr>
            <a:r>
              <a:rPr lang="en-US" sz="2000" b="1">
                <a:solidFill>
                  <a:srgbClr val="0000FF"/>
                </a:solidFill>
                <a:effectLst>
                  <a:outerShdw blurRad="38100" dist="38100" dir="2700000" algn="tl">
                    <a:srgbClr val="C0C0C0"/>
                  </a:outerShdw>
                </a:effectLst>
                <a:latin typeface="Calibri" pitchFamily="34" charset="0"/>
              </a:rPr>
              <a:t>Resolve Land Acquisition and Environmental Issues</a:t>
            </a:r>
          </a:p>
          <a:p>
            <a:pPr marL="742950" lvl="1" indent="-285750" algn="just" eaLnBrk="0" hangingPunct="0">
              <a:spcBef>
                <a:spcPct val="20000"/>
              </a:spcBef>
              <a:buFont typeface="Arial" charset="0"/>
              <a:buChar char="•"/>
              <a:defRPr/>
            </a:pPr>
            <a:r>
              <a:rPr lang="en-US" sz="2000" b="1">
                <a:solidFill>
                  <a:srgbClr val="0000FF"/>
                </a:solidFill>
                <a:effectLst>
                  <a:outerShdw blurRad="38100" dist="38100" dir="2700000" algn="tl">
                    <a:srgbClr val="C0C0C0"/>
                  </a:outerShdw>
                </a:effectLst>
                <a:latin typeface="Calibri" pitchFamily="34" charset="0"/>
              </a:rPr>
              <a:t>Institutionalize Effective Dispute Resolution Mechanism</a:t>
            </a:r>
          </a:p>
          <a:p>
            <a:pPr marL="742950" lvl="1" indent="-285750" algn="just" eaLnBrk="0" hangingPunct="0">
              <a:spcBef>
                <a:spcPct val="20000"/>
              </a:spcBef>
              <a:buFont typeface="Arial" charset="0"/>
              <a:buChar char="•"/>
              <a:defRPr/>
            </a:pPr>
            <a:r>
              <a:rPr lang="en-US" b="1">
                <a:solidFill>
                  <a:srgbClr val="0000FF"/>
                </a:solidFill>
                <a:effectLst>
                  <a:outerShdw blurRad="38100" dist="38100" dir="2700000" algn="tl">
                    <a:srgbClr val="C0C0C0"/>
                  </a:outerShdw>
                </a:effectLst>
              </a:rPr>
              <a:t>Address fuel (coal and gas) shortages in the Power Sector</a:t>
            </a:r>
          </a:p>
          <a:p>
            <a:pPr marL="742950" lvl="1" indent="-285750" algn="just" eaLnBrk="0" hangingPunct="0">
              <a:spcBef>
                <a:spcPct val="20000"/>
              </a:spcBef>
              <a:buFont typeface="Arial" charset="0"/>
              <a:buChar char="•"/>
              <a:defRPr/>
            </a:pPr>
            <a:r>
              <a:rPr lang="en-US" b="1">
                <a:solidFill>
                  <a:srgbClr val="0000FF"/>
                </a:solidFill>
                <a:effectLst>
                  <a:outerShdw blurRad="38100" dist="38100" dir="2700000" algn="tl">
                    <a:srgbClr val="C0C0C0"/>
                  </a:outerShdw>
                </a:effectLst>
              </a:rPr>
              <a:t>Accelerate Oil and Gas exploration and production in the country</a:t>
            </a:r>
          </a:p>
          <a:p>
            <a:pPr marL="742950" lvl="1" indent="-285750" algn="just" eaLnBrk="0" hangingPunct="0">
              <a:spcBef>
                <a:spcPct val="20000"/>
              </a:spcBef>
              <a:buFont typeface="Arial" charset="0"/>
              <a:buNone/>
              <a:defRPr/>
            </a:pPr>
            <a:endParaRPr lang="en-US" sz="1000" b="1">
              <a:solidFill>
                <a:srgbClr val="0000FF"/>
              </a:solidFill>
              <a:effectLst>
                <a:outerShdw blurRad="38100" dist="38100" dir="2700000" algn="tl">
                  <a:srgbClr val="C0C0C0"/>
                </a:outerShdw>
              </a:effectLst>
              <a:latin typeface="Calibri" pitchFamily="34" charset="0"/>
            </a:endParaRPr>
          </a:p>
          <a:p>
            <a:pPr marL="342900" indent="-342900" algn="just">
              <a:spcBef>
                <a:spcPct val="25000"/>
              </a:spcBef>
              <a:spcAft>
                <a:spcPct val="25000"/>
              </a:spcAft>
              <a:buClr>
                <a:srgbClr val="800000"/>
              </a:buClr>
              <a:buSzPct val="130000"/>
              <a:defRPr/>
            </a:pPr>
            <a:endParaRPr lang="en-US" sz="100" b="1">
              <a:solidFill>
                <a:srgbClr val="0000FF"/>
              </a:solidFill>
              <a:effectLst>
                <a:outerShdw blurRad="38100" dist="38100" dir="2700000" algn="tl">
                  <a:srgbClr val="C0C0C0"/>
                </a:outerShdw>
              </a:effectLst>
              <a:latin typeface="Calibri" pitchFamily="34" charset="0"/>
              <a:cs typeface="Tahoma" pitchFamily="34" charset="0"/>
            </a:endParaRPr>
          </a:p>
          <a:p>
            <a:pPr marL="342900" indent="-342900" algn="just">
              <a:spcBef>
                <a:spcPct val="25000"/>
              </a:spcBef>
              <a:spcAft>
                <a:spcPct val="25000"/>
              </a:spcAft>
              <a:buClr>
                <a:srgbClr val="800000"/>
              </a:buClr>
              <a:buSzPct val="130000"/>
              <a:buFont typeface="Wingdings" pitchFamily="2" charset="2"/>
              <a:buChar char="Ø"/>
              <a:defRPr/>
            </a:pPr>
            <a:r>
              <a:rPr lang="en-US" sz="2000" b="1">
                <a:solidFill>
                  <a:srgbClr val="0000FF"/>
                </a:solidFill>
                <a:effectLst>
                  <a:outerShdw blurRad="38100" dist="38100" dir="2700000" algn="tl">
                    <a:srgbClr val="C0C0C0"/>
                  </a:outerShdw>
                </a:effectLst>
                <a:latin typeface="Calibri" pitchFamily="34" charset="0"/>
                <a:cs typeface="Tahoma" pitchFamily="34" charset="0"/>
              </a:rPr>
              <a:t>CII will …</a:t>
            </a:r>
          </a:p>
          <a:p>
            <a:pPr marL="742950" lvl="1" indent="-285750" algn="just">
              <a:buFont typeface="Arial" charset="0"/>
              <a:buChar char="•"/>
              <a:defRPr/>
            </a:pPr>
            <a:r>
              <a:rPr lang="en-US" sz="2000" b="1">
                <a:solidFill>
                  <a:srgbClr val="0000FF"/>
                </a:solidFill>
                <a:effectLst>
                  <a:outerShdw blurRad="38100" dist="38100" dir="2700000" algn="tl">
                    <a:srgbClr val="C0C0C0"/>
                  </a:outerShdw>
                </a:effectLst>
                <a:latin typeface="Calibri" pitchFamily="34" charset="0"/>
                <a:cs typeface="Tahoma" pitchFamily="34" charset="0"/>
              </a:rPr>
              <a:t>Monitor Implementation &amp; Advocacy for Infrastructure Projects of National Importance</a:t>
            </a:r>
          </a:p>
          <a:p>
            <a:pPr marL="742950" lvl="1" indent="-285750" algn="just">
              <a:buFont typeface="Arial" charset="0"/>
              <a:buChar char="•"/>
              <a:defRPr/>
            </a:pPr>
            <a:r>
              <a:rPr lang="en-US" sz="2000" b="1">
                <a:solidFill>
                  <a:srgbClr val="0000FF"/>
                </a:solidFill>
                <a:effectLst>
                  <a:outerShdw blurRad="38100" dist="38100" dir="2700000" algn="tl">
                    <a:srgbClr val="C0C0C0"/>
                  </a:outerShdw>
                </a:effectLst>
                <a:latin typeface="Calibri" pitchFamily="34" charset="0"/>
                <a:cs typeface="Tahoma" pitchFamily="34" charset="0"/>
              </a:rPr>
              <a:t>Advocate Uniform Regulatory Framework across Sectors to enhance investors’ confidence.</a:t>
            </a:r>
          </a:p>
          <a:p>
            <a:pPr marL="742950" lvl="1" indent="-285750" algn="just" eaLnBrk="0" hangingPunct="0">
              <a:spcBef>
                <a:spcPct val="20000"/>
              </a:spcBef>
              <a:buFont typeface="Arial" charset="0"/>
              <a:buChar char="•"/>
              <a:defRPr/>
            </a:pPr>
            <a:r>
              <a:rPr lang="en-AU" b="1">
                <a:solidFill>
                  <a:srgbClr val="0000FF"/>
                </a:solidFill>
                <a:effectLst>
                  <a:outerShdw blurRad="38100" dist="38100" dir="2700000" algn="tl">
                    <a:srgbClr val="C0C0C0"/>
                  </a:outerShdw>
                </a:effectLst>
              </a:rPr>
              <a:t>Undertake advocacy for reforms in the coal and hydrocarbon sector to alleviate fuel shortages and enhance energy security</a:t>
            </a:r>
          </a:p>
          <a:p>
            <a:pPr marL="742950" lvl="1" indent="-285750" algn="just">
              <a:buFont typeface="Arial" charset="0"/>
              <a:buNone/>
              <a:defRPr/>
            </a:pPr>
            <a:endParaRPr lang="en-US" sz="2000" b="1">
              <a:solidFill>
                <a:srgbClr val="0000FF"/>
              </a:solidFill>
              <a:effectLst>
                <a:outerShdw blurRad="38100" dist="38100" dir="2700000" algn="tl">
                  <a:srgbClr val="C0C0C0"/>
                </a:outerShdw>
              </a:effectLst>
              <a:latin typeface="Calibri" pitchFamily="34" charset="0"/>
              <a:cs typeface="Tahoma" pitchFamily="34" charset="0"/>
            </a:endParaRPr>
          </a:p>
          <a:p>
            <a:pPr marL="342900" indent="-342900" algn="just">
              <a:defRPr/>
            </a:pPr>
            <a:endParaRPr lang="en-US" sz="2000" b="1">
              <a:solidFill>
                <a:srgbClr val="0000FF"/>
              </a:solidFill>
              <a:effectLst>
                <a:outerShdw blurRad="38100" dist="38100" dir="2700000" algn="tl">
                  <a:srgbClr val="C0C0C0"/>
                </a:outerShdw>
              </a:effectLst>
              <a:latin typeface="Calibri" pitchFamily="34" charset="0"/>
              <a:cs typeface="Tahoma" pitchFamily="34" charset="0"/>
            </a:endParaRPr>
          </a:p>
        </p:txBody>
      </p:sp>
      <p:sp>
        <p:nvSpPr>
          <p:cNvPr id="14342" name="Footer Placeholder 1"/>
          <p:cNvSpPr txBox="1">
            <a:spLocks noGrp="1"/>
          </p:cNvSpPr>
          <p:nvPr/>
        </p:nvSpPr>
        <p:spPr bwMode="auto">
          <a:xfrm>
            <a:off x="3124200" y="6356350"/>
            <a:ext cx="2895600" cy="365125"/>
          </a:xfrm>
          <a:prstGeom prst="rect">
            <a:avLst/>
          </a:prstGeom>
          <a:noFill/>
          <a:ln>
            <a:miter lim="800000"/>
            <a:headEnd/>
            <a:tailEnd/>
          </a:ln>
        </p:spPr>
        <p:txBody>
          <a:bodyPr anchor="ctr"/>
          <a:lstStyle/>
          <a:p>
            <a:pPr algn="ctr">
              <a:defRPr/>
            </a:pPr>
            <a:r>
              <a:rPr lang="en-US" sz="1200">
                <a:solidFill>
                  <a:srgbClr val="898989"/>
                </a:solidFill>
                <a:latin typeface="+mn-lt"/>
              </a:rPr>
              <a:t>© Confederation of Indian Industry</a:t>
            </a:r>
          </a:p>
        </p:txBody>
      </p:sp>
      <p:sp>
        <p:nvSpPr>
          <p:cNvPr id="14343" name="Slide Number Placeholder 2"/>
          <p:cNvSpPr txBox="1">
            <a:spLocks noGrp="1"/>
          </p:cNvSpPr>
          <p:nvPr/>
        </p:nvSpPr>
        <p:spPr bwMode="auto">
          <a:xfrm>
            <a:off x="6553200" y="6356350"/>
            <a:ext cx="2133600" cy="365125"/>
          </a:xfrm>
          <a:prstGeom prst="rect">
            <a:avLst/>
          </a:prstGeom>
          <a:noFill/>
          <a:ln>
            <a:miter lim="800000"/>
            <a:headEnd/>
            <a:tailEnd/>
          </a:ln>
        </p:spPr>
        <p:txBody>
          <a:bodyPr anchor="ctr"/>
          <a:lstStyle/>
          <a:p>
            <a:pPr algn="r">
              <a:defRPr/>
            </a:pPr>
            <a:fld id="{52106416-A8F0-42DD-8E12-7C83E5D060A1}" type="slidenum">
              <a:rPr lang="en-US" sz="1200">
                <a:solidFill>
                  <a:srgbClr val="898989"/>
                </a:solidFill>
                <a:latin typeface="+mn-lt"/>
              </a:rPr>
              <a:pPr algn="r">
                <a:defRPr/>
              </a:pPr>
              <a:t>20</a:t>
            </a:fld>
            <a:endParaRPr lang="en-US" sz="1200">
              <a:solidFill>
                <a:srgbClr val="898989"/>
              </a:solidFill>
              <a:latin typeface="+mn-lt"/>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1"/>
          </p:nvPr>
        </p:nvSpPr>
        <p:spPr/>
        <p:txBody>
          <a:bodyPr/>
          <a:lstStyle/>
          <a:p>
            <a:pPr>
              <a:defRPr/>
            </a:pPr>
            <a:fld id="{94BF0867-F4FD-4333-90E4-1EDA3711988C}" type="slidenum">
              <a:rPr lang="en-US"/>
              <a:pPr>
                <a:defRPr/>
              </a:pPr>
              <a:t>21</a:t>
            </a:fld>
            <a:endParaRPr lang="en-US"/>
          </a:p>
        </p:txBody>
      </p:sp>
      <p:sp>
        <p:nvSpPr>
          <p:cNvPr id="10270" name="Rectangle 39"/>
          <p:cNvSpPr>
            <a:spLocks noChangeArrowheads="1"/>
          </p:cNvSpPr>
          <p:nvPr/>
        </p:nvSpPr>
        <p:spPr bwMode="auto">
          <a:xfrm>
            <a:off x="0" y="0"/>
            <a:ext cx="9144000" cy="533400"/>
          </a:xfrm>
          <a:prstGeom prst="rect">
            <a:avLst/>
          </a:prstGeom>
          <a:noFill/>
          <a:ln w="9525">
            <a:noFill/>
            <a:miter lim="800000"/>
            <a:headEnd/>
            <a:tailEnd/>
          </a:ln>
        </p:spPr>
        <p:txBody>
          <a:bodyPr lIns="91431" tIns="45716" rIns="91431" bIns="45716" anchor="ctr"/>
          <a:lstStyle/>
          <a:p>
            <a:pPr eaLnBrk="0" hangingPunct="0">
              <a:defRPr/>
            </a:pPr>
            <a:r>
              <a:rPr lang="en-US" sz="2500" b="1">
                <a:solidFill>
                  <a:srgbClr val="0000FF"/>
                </a:solidFill>
                <a:effectLst>
                  <a:outerShdw blurRad="38100" dist="38100" dir="2700000" algn="tl">
                    <a:srgbClr val="C0C0C0"/>
                  </a:outerShdw>
                </a:effectLst>
                <a:latin typeface="Calibri" pitchFamily="34" charset="0"/>
              </a:rPr>
              <a:t>	 Reforms &amp; Governance </a:t>
            </a:r>
            <a:r>
              <a:rPr lang="en-US" sz="2000" b="1">
                <a:solidFill>
                  <a:srgbClr val="0000FF"/>
                </a:solidFill>
                <a:effectLst>
                  <a:outerShdw blurRad="38100" dist="38100" dir="2700000" algn="tl">
                    <a:srgbClr val="C0C0C0"/>
                  </a:outerShdw>
                </a:effectLst>
                <a:latin typeface="Calibri" pitchFamily="34" charset="0"/>
              </a:rPr>
              <a:t>:  </a:t>
            </a:r>
            <a:r>
              <a:rPr lang="en-US" sz="2800">
                <a:solidFill>
                  <a:srgbClr val="FC3C08"/>
                </a:solidFill>
                <a:latin typeface="Impact" pitchFamily="34" charset="0"/>
              </a:rPr>
              <a:t>SMEs</a:t>
            </a:r>
          </a:p>
        </p:txBody>
      </p:sp>
      <p:sp>
        <p:nvSpPr>
          <p:cNvPr id="229379" name="Line 40"/>
          <p:cNvSpPr>
            <a:spLocks noChangeShapeType="1"/>
          </p:cNvSpPr>
          <p:nvPr/>
        </p:nvSpPr>
        <p:spPr bwMode="auto">
          <a:xfrm>
            <a:off x="685800" y="533400"/>
            <a:ext cx="7924800" cy="0"/>
          </a:xfrm>
          <a:prstGeom prst="line">
            <a:avLst/>
          </a:prstGeom>
          <a:noFill/>
          <a:ln w="38100">
            <a:solidFill>
              <a:schemeClr val="tx1"/>
            </a:solidFill>
            <a:round/>
            <a:headEnd/>
            <a:tailEnd/>
          </a:ln>
        </p:spPr>
        <p:txBody>
          <a:bodyPr lIns="83210" tIns="41605" rIns="83210" bIns="41605"/>
          <a:lstStyle/>
          <a:p>
            <a:endParaRPr lang="en-US"/>
          </a:p>
        </p:txBody>
      </p:sp>
      <p:sp>
        <p:nvSpPr>
          <p:cNvPr id="71686" name="Rectangle 43"/>
          <p:cNvSpPr>
            <a:spLocks noChangeArrowheads="1"/>
          </p:cNvSpPr>
          <p:nvPr/>
        </p:nvSpPr>
        <p:spPr bwMode="auto">
          <a:xfrm>
            <a:off x="628650" y="1219200"/>
            <a:ext cx="7981950" cy="5105400"/>
          </a:xfrm>
          <a:prstGeom prst="rect">
            <a:avLst/>
          </a:prstGeom>
          <a:noFill/>
          <a:ln w="9525">
            <a:noFill/>
            <a:miter lim="800000"/>
            <a:headEnd/>
            <a:tailEnd/>
          </a:ln>
        </p:spPr>
        <p:txBody>
          <a:bodyPr lIns="91431" tIns="45716" rIns="91431" bIns="45716"/>
          <a:lstStyle/>
          <a:p>
            <a:pPr eaLnBrk="0" fontAlgn="auto" hangingPunct="0">
              <a:spcBef>
                <a:spcPct val="20000"/>
              </a:spcBef>
              <a:spcAft>
                <a:spcPts val="0"/>
              </a:spcAft>
              <a:defRPr/>
            </a:pPr>
            <a:endParaRPr lang="en-AU" sz="2400" b="1" dirty="0">
              <a:solidFill>
                <a:srgbClr val="0000FF"/>
              </a:solidFill>
              <a:effectLst>
                <a:outerShdw blurRad="38100" dist="38100" dir="2700000" algn="tl">
                  <a:srgbClr val="C0C0C0"/>
                </a:outerShdw>
              </a:effectLst>
              <a:latin typeface="Calibri" pitchFamily="34" charset="0"/>
            </a:endParaRPr>
          </a:p>
          <a:p>
            <a:pPr eaLnBrk="0" fontAlgn="auto" hangingPunct="0">
              <a:spcBef>
                <a:spcPct val="20000"/>
              </a:spcBef>
              <a:spcAft>
                <a:spcPts val="0"/>
              </a:spcAft>
              <a:defRPr/>
            </a:pPr>
            <a:endParaRPr lang="en-AU" sz="2500" b="1" dirty="0">
              <a:solidFill>
                <a:srgbClr val="0000FF"/>
              </a:solidFill>
              <a:effectLst>
                <a:outerShdw blurRad="38100" dist="38100" dir="2700000" algn="tl">
                  <a:srgbClr val="C0C0C0"/>
                </a:outerShdw>
              </a:effectLst>
              <a:latin typeface="Calibri" pitchFamily="34" charset="0"/>
            </a:endParaRPr>
          </a:p>
        </p:txBody>
      </p:sp>
      <p:sp>
        <p:nvSpPr>
          <p:cNvPr id="7" name="Rectangle 43"/>
          <p:cNvSpPr>
            <a:spLocks noChangeArrowheads="1"/>
          </p:cNvSpPr>
          <p:nvPr/>
        </p:nvSpPr>
        <p:spPr bwMode="auto">
          <a:xfrm>
            <a:off x="304800" y="685800"/>
            <a:ext cx="8610600" cy="6477000"/>
          </a:xfrm>
          <a:prstGeom prst="rect">
            <a:avLst/>
          </a:prstGeom>
          <a:noFill/>
          <a:ln w="9525">
            <a:noFill/>
            <a:miter lim="800000"/>
            <a:headEnd/>
            <a:tailEnd/>
          </a:ln>
        </p:spPr>
        <p:txBody>
          <a:bodyPr lIns="91431" tIns="45716" rIns="91431" bIns="45716"/>
          <a:lstStyle/>
          <a:p>
            <a:pPr marL="342900" indent="-342900" algn="just" eaLnBrk="0" hangingPunct="0">
              <a:lnSpc>
                <a:spcPct val="90000"/>
              </a:lnSpc>
              <a:spcBef>
                <a:spcPct val="20000"/>
              </a:spcBef>
              <a:buFont typeface="Wingdings" pitchFamily="2" charset="2"/>
              <a:buChar char="Ø"/>
              <a:defRPr/>
            </a:pPr>
            <a:r>
              <a:rPr lang="en-US" sz="2000" b="1">
                <a:solidFill>
                  <a:srgbClr val="0000FF"/>
                </a:solidFill>
                <a:effectLst>
                  <a:outerShdw blurRad="38100" dist="38100" dir="2700000" algn="tl">
                    <a:srgbClr val="C0C0C0"/>
                  </a:outerShdw>
                </a:effectLst>
                <a:latin typeface="Calibri" pitchFamily="34" charset="0"/>
              </a:rPr>
              <a:t>Reform Priorities</a:t>
            </a:r>
            <a:endParaRPr lang="en-AU" sz="2000" b="1">
              <a:solidFill>
                <a:srgbClr val="0000FF"/>
              </a:solidFill>
              <a:effectLst>
                <a:outerShdw blurRad="38100" dist="38100" dir="2700000" algn="tl">
                  <a:srgbClr val="C0C0C0"/>
                </a:outerShdw>
              </a:effectLst>
              <a:latin typeface="Calibri" pitchFamily="34" charset="0"/>
            </a:endParaRPr>
          </a:p>
          <a:p>
            <a:pPr marL="742950" lvl="1" indent="-285750" algn="just" eaLnBrk="0" hangingPunct="0">
              <a:lnSpc>
                <a:spcPct val="90000"/>
              </a:lnSpc>
              <a:spcBef>
                <a:spcPct val="20000"/>
              </a:spcBef>
              <a:buFont typeface="Arial" charset="0"/>
              <a:buChar char="•"/>
              <a:defRPr/>
            </a:pPr>
            <a:r>
              <a:rPr lang="en-US" sz="2000" b="1">
                <a:solidFill>
                  <a:srgbClr val="0000FF"/>
                </a:solidFill>
                <a:effectLst>
                  <a:outerShdw blurRad="38100" dist="38100" dir="2700000" algn="tl">
                    <a:srgbClr val="C0C0C0"/>
                  </a:outerShdw>
                </a:effectLst>
                <a:latin typeface="Calibri" pitchFamily="34" charset="0"/>
              </a:rPr>
              <a:t>Revision of the definition / classification criteria for MSMEs</a:t>
            </a:r>
          </a:p>
          <a:p>
            <a:pPr marL="742950" lvl="1" indent="-285750" algn="just" eaLnBrk="0" hangingPunct="0">
              <a:lnSpc>
                <a:spcPct val="90000"/>
              </a:lnSpc>
              <a:spcBef>
                <a:spcPct val="20000"/>
              </a:spcBef>
              <a:buFont typeface="Arial" charset="0"/>
              <a:buChar char="•"/>
              <a:defRPr/>
            </a:pPr>
            <a:r>
              <a:rPr lang="en-US" sz="2000" b="1">
                <a:solidFill>
                  <a:srgbClr val="0000FF"/>
                </a:solidFill>
                <a:effectLst>
                  <a:outerShdw blurRad="38100" dist="38100" dir="2700000" algn="tl">
                    <a:srgbClr val="C0C0C0"/>
                  </a:outerShdw>
                </a:effectLst>
                <a:latin typeface="Calibri" pitchFamily="34" charset="0"/>
              </a:rPr>
              <a:t>Solutions to address ‘Delayed Payments’</a:t>
            </a:r>
          </a:p>
          <a:p>
            <a:pPr marL="742950" lvl="1" indent="-285750" algn="just" eaLnBrk="0" hangingPunct="0">
              <a:lnSpc>
                <a:spcPct val="90000"/>
              </a:lnSpc>
              <a:spcBef>
                <a:spcPct val="20000"/>
              </a:spcBef>
              <a:buFont typeface="Arial" charset="0"/>
              <a:buChar char="•"/>
              <a:defRPr/>
            </a:pPr>
            <a:r>
              <a:rPr lang="en-US" sz="2000" b="1">
                <a:solidFill>
                  <a:srgbClr val="0000FF"/>
                </a:solidFill>
                <a:effectLst>
                  <a:outerShdw blurRad="38100" dist="38100" dir="2700000" algn="tl">
                    <a:srgbClr val="C0C0C0"/>
                  </a:outerShdw>
                </a:effectLst>
                <a:latin typeface="Calibri" pitchFamily="34" charset="0"/>
              </a:rPr>
              <a:t>Enabling Policies to access Equity Capital</a:t>
            </a:r>
          </a:p>
          <a:p>
            <a:pPr marL="742950" lvl="1" indent="-285750" algn="just" eaLnBrk="0" hangingPunct="0">
              <a:lnSpc>
                <a:spcPct val="90000"/>
              </a:lnSpc>
              <a:spcBef>
                <a:spcPct val="20000"/>
              </a:spcBef>
              <a:buFont typeface="Arial" charset="0"/>
              <a:buChar char="•"/>
              <a:defRPr/>
            </a:pPr>
            <a:r>
              <a:rPr lang="en-US" sz="2000" b="1">
                <a:solidFill>
                  <a:srgbClr val="0000FF"/>
                </a:solidFill>
                <a:effectLst>
                  <a:outerShdw blurRad="38100" dist="38100" dir="2700000" algn="tl">
                    <a:srgbClr val="C0C0C0"/>
                  </a:outerShdw>
                </a:effectLst>
                <a:latin typeface="Calibri" pitchFamily="34" charset="0"/>
              </a:rPr>
              <a:t>Establishment of Central Climate Friendly Technology Fund and Branding/Export Marketing Fund</a:t>
            </a:r>
          </a:p>
          <a:p>
            <a:pPr marL="742950" lvl="1" indent="-285750" algn="just" eaLnBrk="0" hangingPunct="0">
              <a:lnSpc>
                <a:spcPct val="90000"/>
              </a:lnSpc>
              <a:spcBef>
                <a:spcPct val="20000"/>
              </a:spcBef>
              <a:buFont typeface="Arial" charset="0"/>
              <a:buChar char="•"/>
              <a:defRPr/>
            </a:pPr>
            <a:r>
              <a:rPr lang="en-US" sz="2000" b="1">
                <a:solidFill>
                  <a:srgbClr val="0000FF"/>
                </a:solidFill>
                <a:effectLst>
                  <a:outerShdw blurRad="38100" dist="38100" dir="2700000" algn="tl">
                    <a:srgbClr val="C0C0C0"/>
                  </a:outerShdw>
                </a:effectLst>
                <a:latin typeface="Calibri" pitchFamily="34" charset="0"/>
              </a:rPr>
              <a:t>Create Industrial Infrastructure </a:t>
            </a:r>
          </a:p>
          <a:p>
            <a:pPr marL="742950" lvl="1" indent="-285750" algn="just" eaLnBrk="0" hangingPunct="0">
              <a:lnSpc>
                <a:spcPct val="90000"/>
              </a:lnSpc>
              <a:spcBef>
                <a:spcPct val="20000"/>
              </a:spcBef>
              <a:buFont typeface="Arial" charset="0"/>
              <a:buChar char="•"/>
              <a:defRPr/>
            </a:pPr>
            <a:r>
              <a:rPr lang="en-US" sz="2000" b="1">
                <a:solidFill>
                  <a:srgbClr val="0000FF"/>
                </a:solidFill>
                <a:effectLst>
                  <a:outerShdw blurRad="38100" dist="38100" dir="2700000" algn="tl">
                    <a:srgbClr val="C0C0C0"/>
                  </a:outerShdw>
                </a:effectLst>
                <a:latin typeface="Calibri" pitchFamily="34" charset="0"/>
              </a:rPr>
              <a:t>Innovation led Entrepreneurial shift (in Defence, Aerospace etc) </a:t>
            </a:r>
          </a:p>
          <a:p>
            <a:pPr marL="342900" indent="-342900" algn="just" eaLnBrk="0" hangingPunct="0">
              <a:lnSpc>
                <a:spcPct val="90000"/>
              </a:lnSpc>
              <a:spcBef>
                <a:spcPct val="20000"/>
              </a:spcBef>
              <a:defRPr/>
            </a:pPr>
            <a:endParaRPr lang="en-AU" sz="700" b="1" u="sng">
              <a:solidFill>
                <a:srgbClr val="0000FF"/>
              </a:solidFill>
              <a:effectLst>
                <a:outerShdw blurRad="38100" dist="38100" dir="2700000" algn="tl">
                  <a:srgbClr val="C0C0C0"/>
                </a:outerShdw>
              </a:effectLst>
              <a:latin typeface="Calibri" pitchFamily="34" charset="0"/>
            </a:endParaRPr>
          </a:p>
          <a:p>
            <a:pPr marL="342900" indent="-342900" algn="just" eaLnBrk="0" hangingPunct="0">
              <a:lnSpc>
                <a:spcPct val="90000"/>
              </a:lnSpc>
              <a:spcBef>
                <a:spcPct val="20000"/>
              </a:spcBef>
              <a:buFont typeface="Wingdings" pitchFamily="2" charset="2"/>
              <a:buChar char="Ø"/>
              <a:defRPr/>
            </a:pPr>
            <a:r>
              <a:rPr lang="en-AU" sz="2000" b="1">
                <a:solidFill>
                  <a:srgbClr val="0000FF"/>
                </a:solidFill>
                <a:effectLst>
                  <a:outerShdw blurRad="38100" dist="38100" dir="2700000" algn="tl">
                    <a:srgbClr val="C0C0C0"/>
                  </a:outerShdw>
                </a:effectLst>
                <a:latin typeface="Calibri" pitchFamily="34" charset="0"/>
              </a:rPr>
              <a:t>CII will...</a:t>
            </a:r>
            <a:endParaRPr lang="en-US" sz="2000" b="1">
              <a:solidFill>
                <a:srgbClr val="0000FF"/>
              </a:solidFill>
              <a:effectLst>
                <a:outerShdw blurRad="38100" dist="38100" dir="2700000" algn="tl">
                  <a:srgbClr val="C0C0C0"/>
                </a:outerShdw>
              </a:effectLst>
              <a:latin typeface="Calibri" pitchFamily="34" charset="0"/>
            </a:endParaRPr>
          </a:p>
          <a:p>
            <a:pPr marL="742950" lvl="1" indent="-285750" algn="just" eaLnBrk="0" hangingPunct="0">
              <a:lnSpc>
                <a:spcPct val="90000"/>
              </a:lnSpc>
              <a:spcBef>
                <a:spcPct val="20000"/>
              </a:spcBef>
              <a:buFont typeface="Arial" charset="0"/>
              <a:buChar char="•"/>
              <a:defRPr/>
            </a:pPr>
            <a:r>
              <a:rPr lang="en-US" sz="2000" b="1">
                <a:solidFill>
                  <a:srgbClr val="0000FF"/>
                </a:solidFill>
                <a:effectLst>
                  <a:outerShdw blurRad="38100" dist="38100" dir="2700000" algn="tl">
                    <a:srgbClr val="C0C0C0"/>
                  </a:outerShdw>
                </a:effectLst>
                <a:latin typeface="Calibri" pitchFamily="34" charset="0"/>
              </a:rPr>
              <a:t>Promote XBRL form of reporting, Factoring and Third Party receivables management system, to address ‘Delayed Payments’</a:t>
            </a:r>
          </a:p>
          <a:p>
            <a:pPr marL="742950" lvl="1" indent="-285750" algn="just" eaLnBrk="0" hangingPunct="0">
              <a:lnSpc>
                <a:spcPct val="90000"/>
              </a:lnSpc>
              <a:spcBef>
                <a:spcPct val="20000"/>
              </a:spcBef>
              <a:buFont typeface="Arial" charset="0"/>
              <a:buChar char="•"/>
              <a:defRPr/>
            </a:pPr>
            <a:r>
              <a:rPr lang="en-US" sz="2000" b="1">
                <a:solidFill>
                  <a:srgbClr val="0000FF"/>
                </a:solidFill>
                <a:effectLst>
                  <a:outerShdw blurRad="38100" dist="38100" dir="2700000" algn="tl">
                    <a:srgbClr val="C0C0C0"/>
                  </a:outerShdw>
                </a:effectLst>
                <a:latin typeface="Calibri" pitchFamily="34" charset="0"/>
              </a:rPr>
              <a:t>Facilitate the linkages of the Innovative Indian SMEs with the global supply chains of Foreign OEMs (in Defence, Aerospace etc) </a:t>
            </a:r>
          </a:p>
          <a:p>
            <a:pPr marL="742950" lvl="1" indent="-285750" algn="just" eaLnBrk="0" hangingPunct="0">
              <a:lnSpc>
                <a:spcPct val="90000"/>
              </a:lnSpc>
              <a:spcBef>
                <a:spcPct val="20000"/>
              </a:spcBef>
              <a:buFont typeface="Arial" charset="0"/>
              <a:buChar char="•"/>
              <a:defRPr/>
            </a:pPr>
            <a:r>
              <a:rPr lang="en-US" sz="2000" b="1">
                <a:solidFill>
                  <a:srgbClr val="0000FF"/>
                </a:solidFill>
                <a:effectLst>
                  <a:outerShdw blurRad="38100" dist="38100" dir="2700000" algn="tl">
                    <a:srgbClr val="C0C0C0"/>
                  </a:outerShdw>
                </a:effectLst>
                <a:latin typeface="Calibri" pitchFamily="34" charset="0"/>
              </a:rPr>
              <a:t>Promote Win-win partnerships between different stakeholders (SEBI/SE’s/VC’s/Angel investors/FIs/MFs etc) in the Equity capital domain for MSMEs</a:t>
            </a:r>
          </a:p>
          <a:p>
            <a:pPr marL="742950" lvl="1" indent="-285750" algn="just" eaLnBrk="0" hangingPunct="0">
              <a:lnSpc>
                <a:spcPct val="90000"/>
              </a:lnSpc>
              <a:spcBef>
                <a:spcPct val="20000"/>
              </a:spcBef>
              <a:buFont typeface="Arial" charset="0"/>
              <a:buChar char="•"/>
              <a:defRPr/>
            </a:pPr>
            <a:r>
              <a:rPr lang="en-US" sz="2000" b="1">
                <a:solidFill>
                  <a:srgbClr val="0000FF"/>
                </a:solidFill>
                <a:effectLst>
                  <a:outerShdw blurRad="38100" dist="38100" dir="2700000" algn="tl">
                    <a:srgbClr val="C0C0C0"/>
                  </a:outerShdw>
                </a:effectLst>
                <a:latin typeface="Calibri" pitchFamily="34" charset="0"/>
              </a:rPr>
              <a:t>Promote Transfer of Technology (TOT) on Defence Procurement/ Offset requirement for MSMEs.</a:t>
            </a:r>
          </a:p>
          <a:p>
            <a:pPr marL="342900" indent="-342900" algn="just" eaLnBrk="0" hangingPunct="0">
              <a:lnSpc>
                <a:spcPct val="90000"/>
              </a:lnSpc>
              <a:spcBef>
                <a:spcPct val="20000"/>
              </a:spcBef>
              <a:buFont typeface="Arial" charset="0"/>
              <a:buNone/>
              <a:defRPr/>
            </a:pPr>
            <a:endParaRPr lang="en-US" sz="2000" b="1">
              <a:solidFill>
                <a:srgbClr val="0000FF"/>
              </a:solidFill>
              <a:effectLst>
                <a:outerShdw blurRad="38100" dist="38100" dir="2700000" algn="tl">
                  <a:srgbClr val="C0C0C0"/>
                </a:outerShdw>
              </a:effectLst>
              <a:latin typeface="Calibri" pitchFamily="34" charset="0"/>
            </a:endParaRPr>
          </a:p>
          <a:p>
            <a:pPr marL="342900" indent="-342900" algn="just" eaLnBrk="0" hangingPunct="0">
              <a:lnSpc>
                <a:spcPct val="90000"/>
              </a:lnSpc>
              <a:spcBef>
                <a:spcPct val="20000"/>
              </a:spcBef>
              <a:defRPr/>
            </a:pPr>
            <a:endParaRPr lang="en-US" sz="2000" b="1">
              <a:solidFill>
                <a:srgbClr val="0000FF"/>
              </a:solidFill>
              <a:effectLst>
                <a:outerShdw blurRad="38100" dist="38100" dir="2700000" algn="tl">
                  <a:srgbClr val="C0C0C0"/>
                </a:outerShdw>
              </a:effectLst>
              <a:latin typeface="Calibri" pitchFamily="34" charset="0"/>
            </a:endParaRPr>
          </a:p>
          <a:p>
            <a:pPr marL="342900" indent="-342900" eaLnBrk="0" hangingPunct="0">
              <a:spcBef>
                <a:spcPct val="20000"/>
              </a:spcBef>
              <a:defRPr/>
            </a:pPr>
            <a:endParaRPr lang="en-AU" sz="2000" b="1">
              <a:solidFill>
                <a:srgbClr val="0000FF"/>
              </a:solidFill>
              <a:effectLst>
                <a:outerShdw blurRad="38100" dist="38100" dir="2700000" algn="tl">
                  <a:srgbClr val="C0C0C0"/>
                </a:outerShdw>
              </a:effectLst>
              <a:latin typeface="Calibri" pitchFamily="34" charset="0"/>
            </a:endParaRPr>
          </a:p>
        </p:txBody>
      </p:sp>
      <p:sp>
        <p:nvSpPr>
          <p:cNvPr id="2" name="Footer Placeholder 1"/>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r>
              <a:rPr lang="en-US" sz="1200">
                <a:solidFill>
                  <a:schemeClr val="tx1">
                    <a:tint val="75000"/>
                  </a:schemeClr>
                </a:solidFill>
                <a:latin typeface="+mn-lt"/>
              </a:rPr>
              <a:t>© Confederation of Indian Industry</a:t>
            </a:r>
          </a:p>
        </p:txBody>
      </p:sp>
      <p:sp>
        <p:nvSpPr>
          <p:cNvPr id="3" name="Slide Number Placeholder 2"/>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0DFB8AF2-855F-412E-AC19-7E6559A2B388}" type="slidenum">
              <a:rPr lang="en-US" sz="1200">
                <a:solidFill>
                  <a:schemeClr val="tx1">
                    <a:tint val="75000"/>
                  </a:schemeClr>
                </a:solidFill>
                <a:latin typeface="+mn-lt"/>
              </a:rPr>
              <a:pPr algn="r" fontAlgn="auto">
                <a:spcBef>
                  <a:spcPts val="0"/>
                </a:spcBef>
                <a:spcAft>
                  <a:spcPts val="0"/>
                </a:spcAft>
                <a:defRPr/>
              </a:pPr>
              <a:t>21</a:t>
            </a:fld>
            <a:endParaRPr lang="en-US" sz="1200">
              <a:solidFill>
                <a:schemeClr val="tx1">
                  <a:tint val="75000"/>
                </a:schemeClr>
              </a:solidFill>
              <a:latin typeface="+mn-lt"/>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1"/>
          </p:nvPr>
        </p:nvSpPr>
        <p:spPr/>
        <p:txBody>
          <a:bodyPr/>
          <a:lstStyle/>
          <a:p>
            <a:pPr>
              <a:defRPr/>
            </a:pPr>
            <a:fld id="{9F3EC949-7DBE-48DA-9FCA-F2902FB925B1}" type="slidenum">
              <a:rPr lang="en-US"/>
              <a:pPr>
                <a:defRPr/>
              </a:pPr>
              <a:t>22</a:t>
            </a:fld>
            <a:endParaRPr lang="en-US"/>
          </a:p>
        </p:txBody>
      </p:sp>
      <p:sp>
        <p:nvSpPr>
          <p:cNvPr id="231426" name="Title 1"/>
          <p:cNvSpPr>
            <a:spLocks noGrp="1"/>
          </p:cNvSpPr>
          <p:nvPr>
            <p:ph type="title" idx="4294967295"/>
          </p:nvPr>
        </p:nvSpPr>
        <p:spPr>
          <a:xfrm>
            <a:off x="304800" y="0"/>
            <a:ext cx="8610600" cy="838200"/>
          </a:xfrm>
        </p:spPr>
        <p:txBody>
          <a:bodyPr anchor="b"/>
          <a:lstStyle/>
          <a:p>
            <a:pPr algn="l" eaLnBrk="1" hangingPunct="1"/>
            <a:r>
              <a:rPr lang="en-US" sz="3200" smtClean="0">
                <a:solidFill>
                  <a:srgbClr val="FC3C08"/>
                </a:solidFill>
                <a:latin typeface="Impact" pitchFamily="34" charset="0"/>
              </a:rPr>
              <a:t>Enablers for Accelerating Economic Growth</a:t>
            </a:r>
          </a:p>
        </p:txBody>
      </p:sp>
      <p:sp>
        <p:nvSpPr>
          <p:cNvPr id="5" name="TextBox 4"/>
          <p:cNvSpPr txBox="1"/>
          <p:nvPr/>
        </p:nvSpPr>
        <p:spPr>
          <a:xfrm>
            <a:off x="381000" y="1524000"/>
            <a:ext cx="8305800" cy="1631950"/>
          </a:xfrm>
          <a:prstGeom prst="rect">
            <a:avLst/>
          </a:prstGeom>
          <a:noFill/>
        </p:spPr>
        <p:txBody>
          <a:bodyPr>
            <a:spAutoFit/>
          </a:bodyPr>
          <a:lstStyle/>
          <a:p>
            <a:pPr algn="just" eaLnBrk="0" hangingPunct="0">
              <a:spcBef>
                <a:spcPct val="20000"/>
              </a:spcBef>
              <a:buFont typeface="Wingdings" pitchFamily="2" charset="2"/>
              <a:buNone/>
              <a:defRPr/>
            </a:pPr>
            <a:r>
              <a:rPr lang="en-US" sz="2200" b="1">
                <a:solidFill>
                  <a:srgbClr val="0000FF"/>
                </a:solidFill>
                <a:effectLst>
                  <a:outerShdw blurRad="38100" dist="38100" dir="2700000" algn="tl">
                    <a:srgbClr val="C0C0C0"/>
                  </a:outerShdw>
                </a:effectLst>
                <a:latin typeface="Calibri" pitchFamily="34" charset="0"/>
                <a:cs typeface="Arial" charset="0"/>
              </a:rPr>
              <a:t>CII Theme 2013-14 : Focus Areas</a:t>
            </a: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cs typeface="Arial" charset="0"/>
              </a:rPr>
              <a:t>Inclusive growth and Affirmative action</a:t>
            </a: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cs typeface="Arial" charset="0"/>
              </a:rPr>
              <a:t>Innovation, Entrepreneurship and Growth of MSMEs</a:t>
            </a: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cs typeface="Arial" charset="0"/>
              </a:rPr>
              <a:t>Transformation of Sectors</a:t>
            </a:r>
          </a:p>
        </p:txBody>
      </p:sp>
      <p:sp>
        <p:nvSpPr>
          <p:cNvPr id="231428" name="Line 40"/>
          <p:cNvSpPr>
            <a:spLocks noChangeShapeType="1"/>
          </p:cNvSpPr>
          <p:nvPr/>
        </p:nvSpPr>
        <p:spPr bwMode="auto">
          <a:xfrm>
            <a:off x="457200" y="1143000"/>
            <a:ext cx="8153400" cy="0"/>
          </a:xfrm>
          <a:prstGeom prst="line">
            <a:avLst/>
          </a:prstGeom>
          <a:noFill/>
          <a:ln w="38100">
            <a:solidFill>
              <a:schemeClr val="tx1"/>
            </a:solidFill>
            <a:round/>
            <a:headEnd/>
            <a:tailEnd/>
          </a:ln>
        </p:spPr>
        <p:txBody>
          <a:bodyPr lIns="83206" tIns="41603" rIns="83206" bIns="41603"/>
          <a:lstStyle/>
          <a:p>
            <a:endParaRPr lang="en-US"/>
          </a:p>
        </p:txBody>
      </p:sp>
      <p:sp>
        <p:nvSpPr>
          <p:cNvPr id="231429" name="Footer Placeholder 1"/>
          <p:cNvSpPr txBox="1">
            <a:spLocks noGrp="1"/>
          </p:cNvSpPr>
          <p:nvPr/>
        </p:nvSpPr>
        <p:spPr bwMode="auto">
          <a:xfrm>
            <a:off x="3124200" y="6356350"/>
            <a:ext cx="2895600" cy="365125"/>
          </a:xfrm>
          <a:prstGeom prst="rect">
            <a:avLst/>
          </a:prstGeom>
          <a:noFill/>
          <a:ln w="9525">
            <a:noFill/>
            <a:miter lim="800000"/>
            <a:headEnd/>
            <a:tailEnd/>
          </a:ln>
        </p:spPr>
        <p:txBody>
          <a:bodyPr lIns="91435" tIns="45718" rIns="91435" bIns="45718" anchor="ctr"/>
          <a:lstStyle/>
          <a:p>
            <a:pPr algn="ctr" defTabSz="912813"/>
            <a:r>
              <a:rPr lang="en-US" sz="1200">
                <a:solidFill>
                  <a:srgbClr val="898989"/>
                </a:solidFill>
                <a:latin typeface="Calibri" pitchFamily="34" charset="0"/>
                <a:cs typeface="Arial" charset="0"/>
              </a:rPr>
              <a:t>© Confederation of Indian Industry</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1"/>
          </p:nvPr>
        </p:nvSpPr>
        <p:spPr/>
        <p:txBody>
          <a:bodyPr/>
          <a:lstStyle/>
          <a:p>
            <a:pPr>
              <a:defRPr/>
            </a:pPr>
            <a:fld id="{14B89769-CA6F-40F4-9B29-3A861E582AEA}" type="slidenum">
              <a:rPr lang="en-US"/>
              <a:pPr>
                <a:defRPr/>
              </a:pPr>
              <a:t>23</a:t>
            </a:fld>
            <a:endParaRPr lang="en-US"/>
          </a:p>
        </p:txBody>
      </p:sp>
      <p:sp>
        <p:nvSpPr>
          <p:cNvPr id="10270" name="Rectangle 39"/>
          <p:cNvSpPr>
            <a:spLocks noChangeArrowheads="1"/>
          </p:cNvSpPr>
          <p:nvPr/>
        </p:nvSpPr>
        <p:spPr bwMode="auto">
          <a:xfrm>
            <a:off x="0" y="0"/>
            <a:ext cx="9144000" cy="838200"/>
          </a:xfrm>
          <a:prstGeom prst="rect">
            <a:avLst/>
          </a:prstGeom>
          <a:noFill/>
          <a:ln w="9525">
            <a:noFill/>
            <a:miter lim="800000"/>
            <a:headEnd/>
            <a:tailEnd/>
          </a:ln>
        </p:spPr>
        <p:txBody>
          <a:bodyPr lIns="91431" tIns="45716" rIns="91431" bIns="45716" anchor="ctr"/>
          <a:lstStyle/>
          <a:p>
            <a:pPr eaLnBrk="0" hangingPunct="0">
              <a:defRPr/>
            </a:pPr>
            <a:r>
              <a:rPr lang="en-US" sz="2500" b="1">
                <a:solidFill>
                  <a:srgbClr val="0000FF"/>
                </a:solidFill>
                <a:effectLst>
                  <a:outerShdw blurRad="38100" dist="38100" dir="2700000" algn="tl">
                    <a:srgbClr val="C0C0C0"/>
                  </a:outerShdw>
                </a:effectLst>
                <a:latin typeface="Calibri" pitchFamily="34" charset="0"/>
              </a:rPr>
              <a:t>	Inclusive Growth &amp; Affirmative Action</a:t>
            </a:r>
            <a:r>
              <a:rPr lang="en-US" sz="2000" b="1">
                <a:solidFill>
                  <a:srgbClr val="0000FF"/>
                </a:solidFill>
                <a:effectLst>
                  <a:outerShdw blurRad="38100" dist="38100" dir="2700000" algn="tl">
                    <a:srgbClr val="C0C0C0"/>
                  </a:outerShdw>
                </a:effectLst>
                <a:latin typeface="Calibri" pitchFamily="34" charset="0"/>
              </a:rPr>
              <a:t>:</a:t>
            </a:r>
            <a:r>
              <a:rPr lang="en-US" sz="2500" b="1">
                <a:solidFill>
                  <a:srgbClr val="0000FF"/>
                </a:solidFill>
                <a:effectLst>
                  <a:outerShdw blurRad="38100" dist="38100" dir="2700000" algn="tl">
                    <a:srgbClr val="C0C0C0"/>
                  </a:outerShdw>
                </a:effectLst>
                <a:latin typeface="Calibri" pitchFamily="34" charset="0"/>
              </a:rPr>
              <a:t> </a:t>
            </a:r>
            <a:r>
              <a:rPr lang="en-US" sz="2800">
                <a:solidFill>
                  <a:srgbClr val="FC3C08"/>
                </a:solidFill>
                <a:latin typeface="Impact" pitchFamily="34" charset="0"/>
              </a:rPr>
              <a:t>Inclusive Growth</a:t>
            </a:r>
          </a:p>
        </p:txBody>
      </p:sp>
      <p:sp>
        <p:nvSpPr>
          <p:cNvPr id="233475" name="Line 40"/>
          <p:cNvSpPr>
            <a:spLocks noChangeShapeType="1"/>
          </p:cNvSpPr>
          <p:nvPr/>
        </p:nvSpPr>
        <p:spPr bwMode="auto">
          <a:xfrm>
            <a:off x="609600" y="685800"/>
            <a:ext cx="7924800" cy="0"/>
          </a:xfrm>
          <a:prstGeom prst="line">
            <a:avLst/>
          </a:prstGeom>
          <a:noFill/>
          <a:ln w="38100">
            <a:solidFill>
              <a:schemeClr val="tx1"/>
            </a:solidFill>
            <a:round/>
            <a:headEnd/>
            <a:tailEnd/>
          </a:ln>
        </p:spPr>
        <p:txBody>
          <a:bodyPr lIns="83210" tIns="41605" rIns="83210" bIns="41605"/>
          <a:lstStyle/>
          <a:p>
            <a:endParaRPr lang="en-US"/>
          </a:p>
        </p:txBody>
      </p:sp>
      <p:sp>
        <p:nvSpPr>
          <p:cNvPr id="71686" name="Rectangle 43"/>
          <p:cNvSpPr>
            <a:spLocks noChangeArrowheads="1"/>
          </p:cNvSpPr>
          <p:nvPr/>
        </p:nvSpPr>
        <p:spPr bwMode="auto">
          <a:xfrm>
            <a:off x="628650" y="1219200"/>
            <a:ext cx="7981950" cy="5105400"/>
          </a:xfrm>
          <a:prstGeom prst="rect">
            <a:avLst/>
          </a:prstGeom>
          <a:noFill/>
          <a:ln w="9525">
            <a:noFill/>
            <a:miter lim="800000"/>
            <a:headEnd/>
            <a:tailEnd/>
          </a:ln>
        </p:spPr>
        <p:txBody>
          <a:bodyPr lIns="91431" tIns="45716" rIns="91431" bIns="45716"/>
          <a:lstStyle/>
          <a:p>
            <a:pPr eaLnBrk="0" fontAlgn="auto" hangingPunct="0">
              <a:spcBef>
                <a:spcPct val="20000"/>
              </a:spcBef>
              <a:spcAft>
                <a:spcPts val="0"/>
              </a:spcAft>
              <a:defRPr/>
            </a:pPr>
            <a:endParaRPr lang="en-AU" sz="2400" b="1" dirty="0">
              <a:solidFill>
                <a:srgbClr val="0000FF"/>
              </a:solidFill>
              <a:effectLst>
                <a:outerShdw blurRad="38100" dist="38100" dir="2700000" algn="tl">
                  <a:srgbClr val="C0C0C0"/>
                </a:outerShdw>
              </a:effectLst>
              <a:latin typeface="Calibri" pitchFamily="34" charset="0"/>
            </a:endParaRPr>
          </a:p>
          <a:p>
            <a:pPr eaLnBrk="0" fontAlgn="auto" hangingPunct="0">
              <a:spcBef>
                <a:spcPct val="20000"/>
              </a:spcBef>
              <a:spcAft>
                <a:spcPts val="0"/>
              </a:spcAft>
              <a:defRPr/>
            </a:pPr>
            <a:endParaRPr lang="en-AU" sz="2500" b="1" dirty="0">
              <a:solidFill>
                <a:srgbClr val="0000FF"/>
              </a:solidFill>
              <a:effectLst>
                <a:outerShdw blurRad="38100" dist="38100" dir="2700000" algn="tl">
                  <a:srgbClr val="C0C0C0"/>
                </a:outerShdw>
              </a:effectLst>
              <a:latin typeface="Calibri" pitchFamily="34" charset="0"/>
            </a:endParaRPr>
          </a:p>
        </p:txBody>
      </p:sp>
      <p:sp>
        <p:nvSpPr>
          <p:cNvPr id="7" name="Rectangle 43"/>
          <p:cNvSpPr>
            <a:spLocks noChangeArrowheads="1"/>
          </p:cNvSpPr>
          <p:nvPr/>
        </p:nvSpPr>
        <p:spPr bwMode="auto">
          <a:xfrm>
            <a:off x="381000" y="685800"/>
            <a:ext cx="8458200" cy="6172200"/>
          </a:xfrm>
          <a:prstGeom prst="rect">
            <a:avLst/>
          </a:prstGeom>
          <a:noFill/>
          <a:ln w="9525">
            <a:noFill/>
            <a:miter lim="800000"/>
            <a:headEnd/>
            <a:tailEnd/>
          </a:ln>
        </p:spPr>
        <p:txBody>
          <a:bodyPr lIns="91431" tIns="45716" rIns="91431" bIns="45716"/>
          <a:lstStyle/>
          <a:p>
            <a:pPr algn="just" eaLnBrk="0" hangingPunct="0">
              <a:spcBef>
                <a:spcPct val="20000"/>
              </a:spcBef>
              <a:defRPr/>
            </a:pPr>
            <a:endParaRPr lang="en-AU" sz="1000" b="1">
              <a:solidFill>
                <a:srgbClr val="0000FF"/>
              </a:solidFill>
              <a:effectLst>
                <a:outerShdw blurRad="38100" dist="38100" dir="2700000" algn="tl">
                  <a:srgbClr val="C0C0C0"/>
                </a:outerShdw>
              </a:effectLst>
              <a:latin typeface="Calibri" pitchFamily="34" charset="0"/>
            </a:endParaRPr>
          </a:p>
          <a:p>
            <a:pPr algn="just" eaLnBrk="0" hangingPunct="0">
              <a:spcBef>
                <a:spcPct val="20000"/>
              </a:spcBef>
              <a:defRPr/>
            </a:pPr>
            <a:r>
              <a:rPr lang="en-AU" sz="2200" b="1">
                <a:solidFill>
                  <a:srgbClr val="0000FF"/>
                </a:solidFill>
                <a:effectLst>
                  <a:outerShdw blurRad="38100" dist="38100" dir="2700000" algn="tl">
                    <a:srgbClr val="C0C0C0"/>
                  </a:outerShdw>
                </a:effectLst>
                <a:latin typeface="Calibri" pitchFamily="34" charset="0"/>
              </a:rPr>
              <a:t>Objective: Inclusion of marginalised people, SC/STs, women, disabled, informal workforce &amp; backward geographies</a:t>
            </a:r>
          </a:p>
          <a:p>
            <a:pPr algn="just" eaLnBrk="0" hangingPunct="0">
              <a:spcBef>
                <a:spcPct val="20000"/>
              </a:spcBef>
              <a:buFont typeface="Wingdings" pitchFamily="2" charset="2"/>
              <a:buChar char="Ø"/>
              <a:defRPr/>
            </a:pPr>
            <a:r>
              <a:rPr lang="en-AU" sz="2200" b="1">
                <a:solidFill>
                  <a:srgbClr val="0000FF"/>
                </a:solidFill>
                <a:effectLst>
                  <a:outerShdw blurRad="38100" dist="38100" dir="2700000" algn="tl">
                    <a:srgbClr val="C0C0C0"/>
                  </a:outerShdw>
                </a:effectLst>
                <a:latin typeface="Calibri" pitchFamily="34" charset="0"/>
              </a:rPr>
              <a:t>Key Thrust Areas</a:t>
            </a: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Access to opportunities for livelihood creation (education, skill development, rural entrepreneurship)</a:t>
            </a: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Affordable access to healthcare (disease prevention and  healthcare services)</a:t>
            </a: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Grass-root level development (mainstreaming backward areas) </a:t>
            </a:r>
          </a:p>
          <a:p>
            <a:pPr algn="just" eaLnBrk="0" hangingPunct="0">
              <a:spcBef>
                <a:spcPct val="20000"/>
              </a:spcBef>
              <a:buFont typeface="Wingdings" pitchFamily="2" charset="2"/>
              <a:buChar char="Ø"/>
              <a:defRPr/>
            </a:pPr>
            <a:r>
              <a:rPr lang="en-AU" sz="2200" b="1">
                <a:solidFill>
                  <a:srgbClr val="0000FF"/>
                </a:solidFill>
                <a:effectLst>
                  <a:outerShdw blurRad="38100" dist="38100" dir="2700000" algn="tl">
                    <a:srgbClr val="C0C0C0"/>
                  </a:outerShdw>
                </a:effectLst>
                <a:latin typeface="Calibri" pitchFamily="34" charset="0"/>
              </a:rPr>
              <a:t>Action Plan</a:t>
            </a: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Advocacy on development issues with members and the government</a:t>
            </a: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Catalyse structured CSR initiatives by corporates</a:t>
            </a:r>
            <a:endParaRPr lang="en-AU" sz="2200" b="1">
              <a:solidFill>
                <a:srgbClr val="0000FF"/>
              </a:solidFill>
              <a:effectLst>
                <a:outerShdw blurRad="38100" dist="38100" dir="2700000" algn="tl">
                  <a:srgbClr val="C0C0C0"/>
                </a:outerShdw>
              </a:effectLst>
              <a:latin typeface="Calibri" pitchFamily="34" charset="0"/>
            </a:endParaRPr>
          </a:p>
          <a:p>
            <a:pPr marL="742950" lvl="1" indent="-285750" algn="just" eaLnBrk="0" hangingPunct="0">
              <a:spcBef>
                <a:spcPct val="20000"/>
              </a:spcBef>
              <a:buFont typeface="Arial" charset="0"/>
              <a:buChar char="•"/>
              <a:defRPr/>
            </a:pPr>
            <a:r>
              <a:rPr lang="en-AU" sz="2200" b="1">
                <a:solidFill>
                  <a:srgbClr val="0000FF"/>
                </a:solidFill>
                <a:effectLst>
                  <a:outerShdw blurRad="38100" dist="38100" dir="2700000" algn="tl">
                    <a:srgbClr val="C0C0C0"/>
                  </a:outerShdw>
                </a:effectLst>
                <a:latin typeface="Calibri" pitchFamily="34" charset="0"/>
              </a:rPr>
              <a:t>Work with Government and multilateral institutions to strategically align development initiatives with UN’s Millennium Development Goals</a:t>
            </a:r>
          </a:p>
        </p:txBody>
      </p:sp>
      <p:sp>
        <p:nvSpPr>
          <p:cNvPr id="233478" name="Footer Placeholder 1"/>
          <p:cNvSpPr txBox="1">
            <a:spLocks noGrp="1"/>
          </p:cNvSpPr>
          <p:nvPr/>
        </p:nvSpPr>
        <p:spPr bwMode="auto">
          <a:xfrm>
            <a:off x="3124200" y="6356350"/>
            <a:ext cx="2895600" cy="365125"/>
          </a:xfrm>
          <a:prstGeom prst="rect">
            <a:avLst/>
          </a:prstGeom>
          <a:noFill/>
          <a:ln w="9525">
            <a:noFill/>
            <a:miter lim="800000"/>
            <a:headEnd/>
            <a:tailEnd/>
          </a:ln>
        </p:spPr>
        <p:txBody>
          <a:bodyPr anchor="ctr"/>
          <a:lstStyle/>
          <a:p>
            <a:pPr algn="ctr"/>
            <a:r>
              <a:rPr lang="en-US" sz="1200">
                <a:solidFill>
                  <a:srgbClr val="898989"/>
                </a:solidFill>
                <a:latin typeface="Calibri" pitchFamily="34" charset="0"/>
              </a:rPr>
              <a:t>© Confederation of Indian Industry</a:t>
            </a:r>
          </a:p>
        </p:txBody>
      </p:sp>
      <p:sp>
        <p:nvSpPr>
          <p:cNvPr id="233479" name="Slide Number Placeholder 2"/>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9C641A82-F927-47CA-AB62-9889F30F9289}" type="slidenum">
              <a:rPr lang="en-US" sz="1200">
                <a:solidFill>
                  <a:srgbClr val="898989"/>
                </a:solidFill>
                <a:latin typeface="Calibri" pitchFamily="34" charset="0"/>
              </a:rPr>
              <a:pPr algn="r"/>
              <a:t>23</a:t>
            </a:fld>
            <a:endParaRPr lang="en-US" sz="1200">
              <a:solidFill>
                <a:srgbClr val="898989"/>
              </a:solidFill>
              <a:latin typeface="Calibri"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1"/>
          </p:nvPr>
        </p:nvSpPr>
        <p:spPr/>
        <p:txBody>
          <a:bodyPr/>
          <a:lstStyle/>
          <a:p>
            <a:pPr>
              <a:defRPr/>
            </a:pPr>
            <a:fld id="{6C291064-3019-4A5A-AAE4-86BE08086EEE}" type="slidenum">
              <a:rPr lang="en-US"/>
              <a:pPr>
                <a:defRPr/>
              </a:pPr>
              <a:t>24</a:t>
            </a:fld>
            <a:endParaRPr lang="en-US"/>
          </a:p>
        </p:txBody>
      </p:sp>
      <p:sp>
        <p:nvSpPr>
          <p:cNvPr id="10270" name="Rectangle 39"/>
          <p:cNvSpPr>
            <a:spLocks noChangeArrowheads="1"/>
          </p:cNvSpPr>
          <p:nvPr/>
        </p:nvSpPr>
        <p:spPr bwMode="auto">
          <a:xfrm>
            <a:off x="0" y="0"/>
            <a:ext cx="9144000" cy="685800"/>
          </a:xfrm>
          <a:prstGeom prst="rect">
            <a:avLst/>
          </a:prstGeom>
          <a:noFill/>
          <a:ln w="9525">
            <a:noFill/>
            <a:miter lim="800000"/>
            <a:headEnd/>
            <a:tailEnd/>
          </a:ln>
        </p:spPr>
        <p:txBody>
          <a:bodyPr lIns="91431" tIns="45716" rIns="91431" bIns="45716" anchor="ctr"/>
          <a:lstStyle/>
          <a:p>
            <a:pPr eaLnBrk="0" hangingPunct="0">
              <a:defRPr/>
            </a:pPr>
            <a:r>
              <a:rPr lang="en-US" sz="2500" b="1">
                <a:solidFill>
                  <a:srgbClr val="0000FF"/>
                </a:solidFill>
                <a:effectLst>
                  <a:outerShdw blurRad="38100" dist="38100" dir="2700000" algn="tl">
                    <a:srgbClr val="C0C0C0"/>
                  </a:outerShdw>
                </a:effectLst>
                <a:latin typeface="Calibri" pitchFamily="34" charset="0"/>
              </a:rPr>
              <a:t>	Inclusive Growth &amp; Affirmative Action</a:t>
            </a:r>
            <a:r>
              <a:rPr lang="en-US" sz="2000" b="1">
                <a:solidFill>
                  <a:srgbClr val="0000FF"/>
                </a:solidFill>
                <a:effectLst>
                  <a:outerShdw blurRad="38100" dist="38100" dir="2700000" algn="tl">
                    <a:srgbClr val="C0C0C0"/>
                  </a:outerShdw>
                </a:effectLst>
                <a:latin typeface="Calibri" pitchFamily="34" charset="0"/>
              </a:rPr>
              <a:t>:</a:t>
            </a:r>
            <a:r>
              <a:rPr lang="en-US" sz="2500" b="1">
                <a:solidFill>
                  <a:srgbClr val="0000FF"/>
                </a:solidFill>
                <a:effectLst>
                  <a:outerShdw blurRad="38100" dist="38100" dir="2700000" algn="tl">
                    <a:srgbClr val="C0C0C0"/>
                  </a:outerShdw>
                </a:effectLst>
                <a:latin typeface="Calibri" pitchFamily="34" charset="0"/>
              </a:rPr>
              <a:t> </a:t>
            </a:r>
            <a:r>
              <a:rPr lang="en-US" sz="2800">
                <a:solidFill>
                  <a:srgbClr val="FC3C08"/>
                </a:solidFill>
                <a:latin typeface="Impact" pitchFamily="34" charset="0"/>
              </a:rPr>
              <a:t>Skills Development</a:t>
            </a:r>
          </a:p>
        </p:txBody>
      </p:sp>
      <p:sp>
        <p:nvSpPr>
          <p:cNvPr id="235523" name="Line 40"/>
          <p:cNvSpPr>
            <a:spLocks noChangeShapeType="1"/>
          </p:cNvSpPr>
          <p:nvPr/>
        </p:nvSpPr>
        <p:spPr bwMode="auto">
          <a:xfrm>
            <a:off x="685800" y="685800"/>
            <a:ext cx="7924800" cy="0"/>
          </a:xfrm>
          <a:prstGeom prst="line">
            <a:avLst/>
          </a:prstGeom>
          <a:noFill/>
          <a:ln w="38100">
            <a:solidFill>
              <a:schemeClr val="tx1"/>
            </a:solidFill>
            <a:round/>
            <a:headEnd/>
            <a:tailEnd/>
          </a:ln>
        </p:spPr>
        <p:txBody>
          <a:bodyPr lIns="83210" tIns="41605" rIns="83210" bIns="41605"/>
          <a:lstStyle/>
          <a:p>
            <a:endParaRPr lang="en-US"/>
          </a:p>
        </p:txBody>
      </p:sp>
      <p:sp>
        <p:nvSpPr>
          <p:cNvPr id="71686" name="Rectangle 43"/>
          <p:cNvSpPr>
            <a:spLocks noChangeArrowheads="1"/>
          </p:cNvSpPr>
          <p:nvPr/>
        </p:nvSpPr>
        <p:spPr bwMode="auto">
          <a:xfrm>
            <a:off x="628650" y="1219200"/>
            <a:ext cx="7981950" cy="5105400"/>
          </a:xfrm>
          <a:prstGeom prst="rect">
            <a:avLst/>
          </a:prstGeom>
          <a:noFill/>
          <a:ln w="9525">
            <a:noFill/>
            <a:miter lim="800000"/>
            <a:headEnd/>
            <a:tailEnd/>
          </a:ln>
        </p:spPr>
        <p:txBody>
          <a:bodyPr lIns="91431" tIns="45716" rIns="91431" bIns="45716"/>
          <a:lstStyle/>
          <a:p>
            <a:pPr eaLnBrk="0" fontAlgn="auto" hangingPunct="0">
              <a:spcBef>
                <a:spcPct val="20000"/>
              </a:spcBef>
              <a:spcAft>
                <a:spcPts val="0"/>
              </a:spcAft>
              <a:defRPr/>
            </a:pPr>
            <a:endParaRPr lang="en-AU" sz="2400" b="1" dirty="0">
              <a:solidFill>
                <a:srgbClr val="0000FF"/>
              </a:solidFill>
              <a:effectLst>
                <a:outerShdw blurRad="38100" dist="38100" dir="2700000" algn="tl">
                  <a:srgbClr val="C0C0C0"/>
                </a:outerShdw>
              </a:effectLst>
              <a:latin typeface="Calibri" pitchFamily="34" charset="0"/>
            </a:endParaRPr>
          </a:p>
          <a:p>
            <a:pPr eaLnBrk="0" fontAlgn="auto" hangingPunct="0">
              <a:spcBef>
                <a:spcPct val="20000"/>
              </a:spcBef>
              <a:spcAft>
                <a:spcPts val="0"/>
              </a:spcAft>
              <a:defRPr/>
            </a:pPr>
            <a:endParaRPr lang="en-AU" sz="2500" b="1" dirty="0">
              <a:solidFill>
                <a:srgbClr val="0000FF"/>
              </a:solidFill>
              <a:effectLst>
                <a:outerShdw blurRad="38100" dist="38100" dir="2700000" algn="tl">
                  <a:srgbClr val="C0C0C0"/>
                </a:outerShdw>
              </a:effectLst>
              <a:latin typeface="Calibri" pitchFamily="34" charset="0"/>
            </a:endParaRPr>
          </a:p>
        </p:txBody>
      </p:sp>
      <p:sp>
        <p:nvSpPr>
          <p:cNvPr id="7" name="Rectangle 43"/>
          <p:cNvSpPr>
            <a:spLocks noChangeArrowheads="1"/>
          </p:cNvSpPr>
          <p:nvPr/>
        </p:nvSpPr>
        <p:spPr bwMode="auto">
          <a:xfrm>
            <a:off x="304800" y="685800"/>
            <a:ext cx="8610600" cy="5105400"/>
          </a:xfrm>
          <a:prstGeom prst="rect">
            <a:avLst/>
          </a:prstGeom>
          <a:noFill/>
          <a:ln w="9525">
            <a:noFill/>
            <a:miter lim="800000"/>
            <a:headEnd/>
            <a:tailEnd/>
          </a:ln>
        </p:spPr>
        <p:txBody>
          <a:bodyPr lIns="91431" tIns="45716" rIns="91431" bIns="45716"/>
          <a:lstStyle/>
          <a:p>
            <a:pPr marL="342900" indent="-342900" algn="just" eaLnBrk="0" hangingPunct="0">
              <a:spcBef>
                <a:spcPct val="20000"/>
              </a:spcBef>
              <a:buFont typeface="Wingdings" pitchFamily="2" charset="2"/>
              <a:buChar char="Ø"/>
              <a:defRPr/>
            </a:pPr>
            <a:r>
              <a:rPr lang="en-US" sz="2200" b="1" dirty="0">
                <a:solidFill>
                  <a:srgbClr val="0000FF"/>
                </a:solidFill>
                <a:effectLst>
                  <a:outerShdw blurRad="38100" dist="38100" dir="2700000" algn="tl">
                    <a:srgbClr val="C0C0C0"/>
                  </a:outerShdw>
                </a:effectLst>
                <a:latin typeface="Calibri" pitchFamily="34" charset="0"/>
              </a:rPr>
              <a:t>Key Focus Areas:</a:t>
            </a:r>
          </a:p>
          <a:p>
            <a:pPr marL="742950" lvl="1" indent="-285750" algn="just" eaLnBrk="0" hangingPunct="0">
              <a:spcBef>
                <a:spcPct val="20000"/>
              </a:spcBef>
              <a:buFont typeface="Arial" charset="0"/>
              <a:buChar char="•"/>
              <a:defRPr/>
            </a:pPr>
            <a:r>
              <a:rPr lang="en-US" sz="2200" b="1" dirty="0">
                <a:solidFill>
                  <a:srgbClr val="0000FF"/>
                </a:solidFill>
                <a:effectLst>
                  <a:outerShdw blurRad="38100" dist="38100" dir="2700000" algn="tl">
                    <a:srgbClr val="C0C0C0"/>
                  </a:outerShdw>
                </a:effectLst>
                <a:latin typeface="Calibri" pitchFamily="34" charset="0"/>
              </a:rPr>
              <a:t>Capacity building while ensuring quality</a:t>
            </a:r>
          </a:p>
          <a:p>
            <a:pPr marL="742950" lvl="1" indent="-285750" algn="just" eaLnBrk="0" hangingPunct="0">
              <a:spcBef>
                <a:spcPct val="20000"/>
              </a:spcBef>
              <a:buFont typeface="Arial" charset="0"/>
              <a:buChar char="•"/>
              <a:defRPr/>
            </a:pPr>
            <a:r>
              <a:rPr lang="en-US" sz="2200" b="1" dirty="0">
                <a:solidFill>
                  <a:srgbClr val="0000FF"/>
                </a:solidFill>
                <a:effectLst>
                  <a:outerShdw blurRad="38100" dist="38100" dir="2700000" algn="tl">
                    <a:srgbClr val="C0C0C0"/>
                  </a:outerShdw>
                </a:effectLst>
                <a:latin typeface="Calibri" pitchFamily="34" charset="0"/>
              </a:rPr>
              <a:t>Sustainable skill development </a:t>
            </a:r>
            <a:r>
              <a:rPr lang="en-US" sz="2200" b="1" dirty="0" err="1">
                <a:solidFill>
                  <a:srgbClr val="0000FF"/>
                </a:solidFill>
                <a:effectLst>
                  <a:outerShdw blurRad="38100" dist="38100" dir="2700000" algn="tl">
                    <a:srgbClr val="C0C0C0"/>
                  </a:outerShdw>
                </a:effectLst>
                <a:latin typeface="Calibri" pitchFamily="34" charset="0"/>
              </a:rPr>
              <a:t>programmes</a:t>
            </a:r>
            <a:endParaRPr lang="en-US" sz="2200" b="1" dirty="0">
              <a:solidFill>
                <a:srgbClr val="0000FF"/>
              </a:solidFill>
              <a:effectLst>
                <a:outerShdw blurRad="38100" dist="38100" dir="2700000" algn="tl">
                  <a:srgbClr val="C0C0C0"/>
                </a:outerShdw>
              </a:effectLst>
              <a:latin typeface="Calibri" pitchFamily="34" charset="0"/>
            </a:endParaRPr>
          </a:p>
          <a:p>
            <a:pPr marL="742950" lvl="1" indent="-285750" algn="just" eaLnBrk="0" hangingPunct="0">
              <a:spcBef>
                <a:spcPct val="20000"/>
              </a:spcBef>
              <a:buFont typeface="Arial" charset="0"/>
              <a:buChar char="•"/>
              <a:defRPr/>
            </a:pPr>
            <a:r>
              <a:rPr lang="en-US" sz="2200" b="1" dirty="0">
                <a:solidFill>
                  <a:srgbClr val="0000FF"/>
                </a:solidFill>
                <a:effectLst>
                  <a:outerShdw blurRad="38100" dist="38100" dir="2700000" algn="tl">
                    <a:srgbClr val="C0C0C0"/>
                  </a:outerShdw>
                </a:effectLst>
                <a:latin typeface="Calibri" pitchFamily="34" charset="0"/>
              </a:rPr>
              <a:t>Independent assessment and evaluation</a:t>
            </a:r>
          </a:p>
          <a:p>
            <a:pPr marL="742950" lvl="1" indent="-285750" algn="just" eaLnBrk="0" hangingPunct="0">
              <a:spcBef>
                <a:spcPct val="20000"/>
              </a:spcBef>
              <a:buFont typeface="Arial" charset="0"/>
              <a:buChar char="•"/>
              <a:defRPr/>
            </a:pPr>
            <a:r>
              <a:rPr lang="en-US" sz="2200" b="1" dirty="0">
                <a:solidFill>
                  <a:srgbClr val="0000FF"/>
                </a:solidFill>
                <a:effectLst>
                  <a:outerShdw blurRad="38100" dist="38100" dir="2700000" algn="tl">
                    <a:srgbClr val="C0C0C0"/>
                  </a:outerShdw>
                </a:effectLst>
                <a:latin typeface="Calibri" pitchFamily="34" charset="0"/>
              </a:rPr>
              <a:t>Focus on employability </a:t>
            </a:r>
          </a:p>
          <a:p>
            <a:pPr marL="742950" lvl="1" indent="-285750" algn="just" eaLnBrk="0" hangingPunct="0">
              <a:spcBef>
                <a:spcPct val="20000"/>
              </a:spcBef>
              <a:buFont typeface="Arial" charset="0"/>
              <a:buChar char="•"/>
              <a:defRPr/>
            </a:pPr>
            <a:r>
              <a:rPr lang="en-US" sz="2200" b="1" dirty="0">
                <a:solidFill>
                  <a:srgbClr val="0000FF"/>
                </a:solidFill>
                <a:effectLst>
                  <a:outerShdw blurRad="38100" dist="38100" dir="2700000" algn="tl">
                    <a:srgbClr val="C0C0C0"/>
                  </a:outerShdw>
                </a:effectLst>
                <a:latin typeface="Calibri" pitchFamily="34" charset="0"/>
              </a:rPr>
              <a:t>Global benchmarking</a:t>
            </a:r>
            <a:endParaRPr lang="en-AU" sz="2200" b="1" dirty="0">
              <a:solidFill>
                <a:srgbClr val="0000FF"/>
              </a:solidFill>
              <a:effectLst>
                <a:outerShdw blurRad="38100" dist="38100" dir="2700000" algn="tl">
                  <a:srgbClr val="C0C0C0"/>
                </a:outerShdw>
              </a:effectLst>
              <a:latin typeface="Calibri" pitchFamily="34" charset="0"/>
            </a:endParaRPr>
          </a:p>
          <a:p>
            <a:pPr marL="342900" indent="-342900" algn="just" eaLnBrk="0" hangingPunct="0">
              <a:spcBef>
                <a:spcPct val="20000"/>
              </a:spcBef>
              <a:defRPr/>
            </a:pPr>
            <a:endParaRPr lang="en-US" sz="900" b="1" dirty="0">
              <a:solidFill>
                <a:srgbClr val="0000FF"/>
              </a:solidFill>
              <a:effectLst>
                <a:outerShdw blurRad="38100" dist="38100" dir="2700000" algn="tl">
                  <a:srgbClr val="C0C0C0"/>
                </a:outerShdw>
              </a:effectLst>
              <a:latin typeface="Calibri" pitchFamily="34" charset="0"/>
            </a:endParaRPr>
          </a:p>
          <a:p>
            <a:pPr marL="342900" indent="-342900" algn="just" eaLnBrk="0" hangingPunct="0">
              <a:spcBef>
                <a:spcPct val="20000"/>
              </a:spcBef>
              <a:buFont typeface="Wingdings" pitchFamily="2" charset="2"/>
              <a:buChar char="Ø"/>
              <a:defRPr/>
            </a:pPr>
            <a:r>
              <a:rPr lang="en-US" sz="2200" b="1">
                <a:solidFill>
                  <a:srgbClr val="0000FF"/>
                </a:solidFill>
                <a:effectLst>
                  <a:outerShdw blurRad="38100" dist="38100" dir="2700000" algn="tl">
                    <a:srgbClr val="C0C0C0"/>
                  </a:outerShdw>
                </a:effectLst>
                <a:latin typeface="Calibri" pitchFamily="34" charset="0"/>
              </a:rPr>
              <a:t>CII Initiatives </a:t>
            </a:r>
            <a:r>
              <a:rPr lang="en-US" sz="2200" b="1" smtClean="0">
                <a:solidFill>
                  <a:srgbClr val="0000FF"/>
                </a:solidFill>
                <a:effectLst>
                  <a:outerShdw blurRad="38100" dist="38100" dir="2700000" algn="tl">
                    <a:srgbClr val="C0C0C0"/>
                  </a:outerShdw>
                </a:effectLst>
                <a:latin typeface="Calibri" pitchFamily="34" charset="0"/>
              </a:rPr>
              <a:t>2013-14</a:t>
            </a:r>
            <a:r>
              <a:rPr lang="en-US" sz="2200" b="1">
                <a:solidFill>
                  <a:srgbClr val="0000FF"/>
                </a:solidFill>
                <a:effectLst>
                  <a:outerShdw blurRad="38100" dist="38100" dir="2700000" algn="tl">
                    <a:srgbClr val="C0C0C0"/>
                  </a:outerShdw>
                </a:effectLst>
                <a:latin typeface="Calibri" pitchFamily="34" charset="0"/>
              </a:rPr>
              <a:t>:</a:t>
            </a:r>
          </a:p>
          <a:p>
            <a:pPr marL="742950" lvl="1" indent="-285750" algn="just" eaLnBrk="0" hangingPunct="0">
              <a:spcBef>
                <a:spcPct val="20000"/>
              </a:spcBef>
              <a:buFont typeface="Arial" charset="0"/>
              <a:buChar char="•"/>
              <a:defRPr/>
            </a:pPr>
            <a:r>
              <a:rPr lang="en-US" sz="2200" b="1" dirty="0">
                <a:solidFill>
                  <a:srgbClr val="0000FF"/>
                </a:solidFill>
                <a:effectLst>
                  <a:outerShdw blurRad="38100" dist="38100" dir="2700000" algn="tl">
                    <a:srgbClr val="C0C0C0"/>
                  </a:outerShdw>
                </a:effectLst>
                <a:latin typeface="Calibri" pitchFamily="34" charset="0"/>
              </a:rPr>
              <a:t>Handhold 16 under-performing ITIs (4 in each Region)</a:t>
            </a:r>
          </a:p>
          <a:p>
            <a:pPr marL="742950" lvl="1" indent="-285750" algn="just" eaLnBrk="0" hangingPunct="0">
              <a:spcBef>
                <a:spcPct val="20000"/>
              </a:spcBef>
              <a:buFont typeface="Arial" charset="0"/>
              <a:buChar char="•"/>
              <a:defRPr/>
            </a:pPr>
            <a:r>
              <a:rPr lang="en-US" sz="2200" b="1" dirty="0">
                <a:solidFill>
                  <a:srgbClr val="0000FF"/>
                </a:solidFill>
                <a:effectLst>
                  <a:outerShdw blurRad="38100" dist="38100" dir="2700000" algn="tl">
                    <a:srgbClr val="C0C0C0"/>
                  </a:outerShdw>
                </a:effectLst>
                <a:latin typeface="Calibri" pitchFamily="34" charset="0"/>
              </a:rPr>
              <a:t>12 Trainings of Trainer </a:t>
            </a:r>
            <a:r>
              <a:rPr lang="en-US" sz="2200" b="1" dirty="0" err="1">
                <a:solidFill>
                  <a:srgbClr val="0000FF"/>
                </a:solidFill>
                <a:effectLst>
                  <a:outerShdw blurRad="38100" dist="38100" dir="2700000" algn="tl">
                    <a:srgbClr val="C0C0C0"/>
                  </a:outerShdw>
                </a:effectLst>
                <a:latin typeface="Calibri" pitchFamily="34" charset="0"/>
              </a:rPr>
              <a:t>programmes</a:t>
            </a:r>
            <a:r>
              <a:rPr lang="en-US" sz="2200" b="1" dirty="0">
                <a:solidFill>
                  <a:srgbClr val="0000FF"/>
                </a:solidFill>
                <a:effectLst>
                  <a:outerShdw blurRad="38100" dist="38100" dir="2700000" algn="tl">
                    <a:srgbClr val="C0C0C0"/>
                  </a:outerShdw>
                </a:effectLst>
                <a:latin typeface="Calibri" pitchFamily="34" charset="0"/>
              </a:rPr>
              <a:t> with International Partners and State Governments</a:t>
            </a:r>
          </a:p>
          <a:p>
            <a:pPr marL="742950" lvl="1" indent="-285750" algn="just" eaLnBrk="0" hangingPunct="0">
              <a:spcBef>
                <a:spcPct val="20000"/>
              </a:spcBef>
              <a:buFont typeface="Arial" charset="0"/>
              <a:buChar char="•"/>
              <a:defRPr/>
            </a:pPr>
            <a:r>
              <a:rPr lang="en-US" sz="2200" b="1" dirty="0">
                <a:solidFill>
                  <a:srgbClr val="0000FF"/>
                </a:solidFill>
                <a:effectLst>
                  <a:outerShdw blurRad="38100" dist="38100" dir="2700000" algn="tl">
                    <a:srgbClr val="C0C0C0"/>
                  </a:outerShdw>
                </a:effectLst>
                <a:latin typeface="Calibri" pitchFamily="34" charset="0"/>
              </a:rPr>
              <a:t>Pilot on recommendations in the Apprenticeship Bill</a:t>
            </a:r>
          </a:p>
          <a:p>
            <a:pPr marL="742950" lvl="1" indent="-285750" algn="just" eaLnBrk="0" hangingPunct="0">
              <a:spcBef>
                <a:spcPct val="20000"/>
              </a:spcBef>
              <a:buFont typeface="Arial" charset="0"/>
              <a:buChar char="•"/>
              <a:defRPr/>
            </a:pPr>
            <a:r>
              <a:rPr lang="en-US" sz="2200" b="1" dirty="0">
                <a:solidFill>
                  <a:srgbClr val="0000FF"/>
                </a:solidFill>
                <a:effectLst>
                  <a:outerShdw blurRad="38100" dist="38100" dir="2700000" algn="tl">
                    <a:srgbClr val="C0C0C0"/>
                  </a:outerShdw>
                </a:effectLst>
                <a:latin typeface="Calibri" pitchFamily="34" charset="0"/>
              </a:rPr>
              <a:t>Facilitation of 3 Sector Skill Councils and 4 Skill Hubs to be set up</a:t>
            </a:r>
          </a:p>
          <a:p>
            <a:pPr marL="742950" lvl="1" indent="-285750" algn="just" eaLnBrk="0" hangingPunct="0">
              <a:spcBef>
                <a:spcPct val="20000"/>
              </a:spcBef>
              <a:buFont typeface="Arial" charset="0"/>
              <a:buChar char="•"/>
              <a:defRPr/>
            </a:pPr>
            <a:r>
              <a:rPr lang="en-US" sz="2200" b="1" dirty="0">
                <a:solidFill>
                  <a:srgbClr val="0000FF"/>
                </a:solidFill>
                <a:effectLst>
                  <a:outerShdw blurRad="38100" dist="38100" dir="2700000" algn="tl">
                    <a:srgbClr val="C0C0C0"/>
                  </a:outerShdw>
                </a:effectLst>
                <a:latin typeface="Calibri" pitchFamily="34" charset="0"/>
              </a:rPr>
              <a:t>17 CII-</a:t>
            </a:r>
            <a:r>
              <a:rPr lang="en-US" sz="2200" b="1" dirty="0" err="1">
                <a:solidFill>
                  <a:srgbClr val="0000FF"/>
                </a:solidFill>
                <a:effectLst>
                  <a:outerShdw blurRad="38100" dist="38100" dir="2700000" algn="tl">
                    <a:srgbClr val="C0C0C0"/>
                  </a:outerShdw>
                </a:effectLst>
                <a:latin typeface="Calibri" pitchFamily="34" charset="0"/>
              </a:rPr>
              <a:t>PanIIT</a:t>
            </a:r>
            <a:r>
              <a:rPr lang="en-US" sz="2200" b="1" dirty="0">
                <a:solidFill>
                  <a:srgbClr val="0000FF"/>
                </a:solidFill>
                <a:effectLst>
                  <a:outerShdw blurRad="38100" dist="38100" dir="2700000" algn="tl">
                    <a:srgbClr val="C0C0C0"/>
                  </a:outerShdw>
                </a:effectLst>
                <a:latin typeface="Calibri" pitchFamily="34" charset="0"/>
              </a:rPr>
              <a:t> Skill </a:t>
            </a:r>
            <a:r>
              <a:rPr lang="en-US" sz="2200" b="1" dirty="0" err="1">
                <a:solidFill>
                  <a:srgbClr val="0000FF"/>
                </a:solidFill>
                <a:effectLst>
                  <a:outerShdw blurRad="38100" dist="38100" dir="2700000" algn="tl">
                    <a:srgbClr val="C0C0C0"/>
                  </a:outerShdw>
                </a:effectLst>
                <a:latin typeface="Calibri" pitchFamily="34" charset="0"/>
              </a:rPr>
              <a:t>Gurukuls</a:t>
            </a:r>
            <a:r>
              <a:rPr lang="en-US" sz="2200" b="1" dirty="0">
                <a:solidFill>
                  <a:srgbClr val="0000FF"/>
                </a:solidFill>
                <a:effectLst>
                  <a:outerShdw blurRad="38100" dist="38100" dir="2700000" algn="tl">
                    <a:srgbClr val="C0C0C0"/>
                  </a:outerShdw>
                </a:effectLst>
                <a:latin typeface="Calibri" pitchFamily="34" charset="0"/>
              </a:rPr>
              <a:t> to be set up</a:t>
            </a:r>
          </a:p>
          <a:p>
            <a:pPr marL="742950" lvl="1" indent="-285750" algn="just" eaLnBrk="0" hangingPunct="0">
              <a:spcBef>
                <a:spcPct val="20000"/>
              </a:spcBef>
              <a:buFont typeface="Arial" charset="0"/>
              <a:buChar char="•"/>
              <a:defRPr/>
            </a:pPr>
            <a:r>
              <a:rPr lang="en-US" sz="2200" b="1" dirty="0">
                <a:solidFill>
                  <a:srgbClr val="0000FF"/>
                </a:solidFill>
                <a:effectLst>
                  <a:outerShdw blurRad="38100" dist="38100" dir="2700000" algn="tl">
                    <a:srgbClr val="C0C0C0"/>
                  </a:outerShdw>
                </a:effectLst>
                <a:latin typeface="Calibri" pitchFamily="34" charset="0"/>
              </a:rPr>
              <a:t>Fielding  candidates for </a:t>
            </a:r>
            <a:r>
              <a:rPr lang="en-US" sz="2200" b="1" dirty="0" err="1">
                <a:solidFill>
                  <a:srgbClr val="0000FF"/>
                </a:solidFill>
                <a:effectLst>
                  <a:outerShdw blurRad="38100" dist="38100" dir="2700000" algn="tl">
                    <a:srgbClr val="C0C0C0"/>
                  </a:outerShdw>
                </a:effectLst>
                <a:latin typeface="Calibri" pitchFamily="34" charset="0"/>
              </a:rPr>
              <a:t>WorldSkills</a:t>
            </a:r>
            <a:r>
              <a:rPr lang="en-US" sz="2200" b="1" dirty="0">
                <a:solidFill>
                  <a:srgbClr val="0000FF"/>
                </a:solidFill>
                <a:effectLst>
                  <a:outerShdw blurRad="38100" dist="38100" dir="2700000" algn="tl">
                    <a:srgbClr val="C0C0C0"/>
                  </a:outerShdw>
                </a:effectLst>
                <a:latin typeface="Calibri" pitchFamily="34" charset="0"/>
              </a:rPr>
              <a:t> International Competitions </a:t>
            </a:r>
          </a:p>
          <a:p>
            <a:pPr marL="742950" lvl="1" indent="-285750" algn="just" eaLnBrk="0" hangingPunct="0">
              <a:spcBef>
                <a:spcPct val="20000"/>
              </a:spcBef>
              <a:buFont typeface="Arial" charset="0"/>
              <a:buChar char="•"/>
              <a:defRPr/>
            </a:pPr>
            <a:endParaRPr lang="en-AU" sz="2200" b="1" dirty="0">
              <a:solidFill>
                <a:srgbClr val="0000FF"/>
              </a:solidFill>
              <a:effectLst>
                <a:outerShdw blurRad="38100" dist="38100" dir="2700000" algn="tl">
                  <a:srgbClr val="C0C0C0"/>
                </a:outerShdw>
              </a:effectLst>
              <a:latin typeface="Calibri" pitchFamily="34" charset="0"/>
            </a:endParaRPr>
          </a:p>
        </p:txBody>
      </p:sp>
      <p:sp>
        <p:nvSpPr>
          <p:cNvPr id="2" name="Footer Placeholder 1"/>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r>
              <a:rPr lang="en-US" sz="1200">
                <a:solidFill>
                  <a:schemeClr val="tx1">
                    <a:tint val="75000"/>
                  </a:schemeClr>
                </a:solidFill>
                <a:latin typeface="+mn-lt"/>
              </a:rPr>
              <a:t>© Confederation of Indian Industry</a:t>
            </a:r>
          </a:p>
        </p:txBody>
      </p:sp>
      <p:sp>
        <p:nvSpPr>
          <p:cNvPr id="3" name="Slide Number Placeholder 2"/>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7BE23DCA-48D5-488D-B23D-D63B43800FC4}" type="slidenum">
              <a:rPr lang="en-US" sz="1200">
                <a:solidFill>
                  <a:schemeClr val="tx1">
                    <a:tint val="75000"/>
                  </a:schemeClr>
                </a:solidFill>
                <a:latin typeface="+mn-lt"/>
              </a:rPr>
              <a:pPr algn="r" fontAlgn="auto">
                <a:spcBef>
                  <a:spcPts val="0"/>
                </a:spcBef>
                <a:spcAft>
                  <a:spcPts val="0"/>
                </a:spcAft>
                <a:defRPr/>
              </a:pPr>
              <a:t>24</a:t>
            </a:fld>
            <a:endParaRPr lang="en-US" sz="1200">
              <a:solidFill>
                <a:schemeClr val="tx1">
                  <a:tint val="75000"/>
                </a:schemeClr>
              </a:solidFill>
              <a:latin typeface="+mn-lt"/>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B578415D-1E83-46B7-9F43-30CCBC8C050A}" type="slidenum">
              <a:rPr lang="en-US" sz="1200">
                <a:solidFill>
                  <a:schemeClr val="tx1">
                    <a:tint val="75000"/>
                  </a:schemeClr>
                </a:solidFill>
                <a:latin typeface="+mn-lt"/>
              </a:rPr>
              <a:pPr algn="r" fontAlgn="auto">
                <a:spcBef>
                  <a:spcPts val="0"/>
                </a:spcBef>
                <a:spcAft>
                  <a:spcPts val="0"/>
                </a:spcAft>
                <a:defRPr/>
              </a:pPr>
              <a:t>25</a:t>
            </a:fld>
            <a:endParaRPr lang="en-US" sz="1200">
              <a:solidFill>
                <a:schemeClr val="tx1">
                  <a:tint val="75000"/>
                </a:schemeClr>
              </a:solidFill>
              <a:latin typeface="+mn-lt"/>
            </a:endParaRPr>
          </a:p>
        </p:txBody>
      </p:sp>
      <p:sp>
        <p:nvSpPr>
          <p:cNvPr id="10270" name="Rectangle 39"/>
          <p:cNvSpPr>
            <a:spLocks noChangeArrowheads="1"/>
          </p:cNvSpPr>
          <p:nvPr/>
        </p:nvSpPr>
        <p:spPr bwMode="auto">
          <a:xfrm>
            <a:off x="457200" y="0"/>
            <a:ext cx="8686800" cy="838200"/>
          </a:xfrm>
          <a:prstGeom prst="rect">
            <a:avLst/>
          </a:prstGeom>
          <a:noFill/>
          <a:ln w="9525">
            <a:noFill/>
            <a:miter lim="800000"/>
            <a:headEnd/>
            <a:tailEnd/>
          </a:ln>
        </p:spPr>
        <p:txBody>
          <a:bodyPr lIns="91431" tIns="45716" rIns="91431" bIns="45716" anchor="ctr"/>
          <a:lstStyle/>
          <a:p>
            <a:pPr eaLnBrk="0" hangingPunct="0">
              <a:defRPr/>
            </a:pPr>
            <a:r>
              <a:rPr lang="en-US" sz="2500" b="1">
                <a:solidFill>
                  <a:srgbClr val="0000FF"/>
                </a:solidFill>
                <a:effectLst>
                  <a:outerShdw blurRad="38100" dist="38100" dir="2700000" algn="tl">
                    <a:srgbClr val="C0C0C0"/>
                  </a:outerShdw>
                </a:effectLst>
                <a:latin typeface="Calibri" pitchFamily="34" charset="0"/>
              </a:rPr>
              <a:t>Inclusive Growth &amp; Affirmative Action</a:t>
            </a:r>
            <a:r>
              <a:rPr lang="en-US" sz="2000" b="1">
                <a:solidFill>
                  <a:srgbClr val="0000FF"/>
                </a:solidFill>
                <a:effectLst>
                  <a:outerShdw blurRad="38100" dist="38100" dir="2700000" algn="tl">
                    <a:srgbClr val="C0C0C0"/>
                  </a:outerShdw>
                </a:effectLst>
                <a:latin typeface="Calibri" pitchFamily="34" charset="0"/>
              </a:rPr>
              <a:t>: </a:t>
            </a:r>
            <a:r>
              <a:rPr lang="en-US" sz="2800">
                <a:solidFill>
                  <a:srgbClr val="FC3C08"/>
                </a:solidFill>
                <a:latin typeface="Impact" pitchFamily="34" charset="0"/>
              </a:rPr>
              <a:t>Affirmative Action</a:t>
            </a:r>
          </a:p>
        </p:txBody>
      </p:sp>
      <p:sp>
        <p:nvSpPr>
          <p:cNvPr id="237571" name="Line 40"/>
          <p:cNvSpPr>
            <a:spLocks noChangeShapeType="1"/>
          </p:cNvSpPr>
          <p:nvPr/>
        </p:nvSpPr>
        <p:spPr bwMode="auto">
          <a:xfrm>
            <a:off x="457200" y="685800"/>
            <a:ext cx="8077200" cy="0"/>
          </a:xfrm>
          <a:prstGeom prst="line">
            <a:avLst/>
          </a:prstGeom>
          <a:noFill/>
          <a:ln w="38100">
            <a:solidFill>
              <a:schemeClr val="tx1"/>
            </a:solidFill>
            <a:round/>
            <a:headEnd/>
            <a:tailEnd/>
          </a:ln>
        </p:spPr>
        <p:txBody>
          <a:bodyPr lIns="83210" tIns="41605" rIns="83210" bIns="41605"/>
          <a:lstStyle/>
          <a:p>
            <a:endParaRPr lang="en-US"/>
          </a:p>
        </p:txBody>
      </p:sp>
      <p:sp>
        <p:nvSpPr>
          <p:cNvPr id="71686" name="Rectangle 43"/>
          <p:cNvSpPr>
            <a:spLocks noChangeArrowheads="1"/>
          </p:cNvSpPr>
          <p:nvPr/>
        </p:nvSpPr>
        <p:spPr bwMode="auto">
          <a:xfrm>
            <a:off x="628650" y="1219200"/>
            <a:ext cx="7981950" cy="5105400"/>
          </a:xfrm>
          <a:prstGeom prst="rect">
            <a:avLst/>
          </a:prstGeom>
          <a:noFill/>
          <a:ln w="9525">
            <a:noFill/>
            <a:miter lim="800000"/>
            <a:headEnd/>
            <a:tailEnd/>
          </a:ln>
        </p:spPr>
        <p:txBody>
          <a:bodyPr lIns="91431" tIns="45716" rIns="91431" bIns="45716"/>
          <a:lstStyle/>
          <a:p>
            <a:pPr eaLnBrk="0" fontAlgn="auto" hangingPunct="0">
              <a:spcBef>
                <a:spcPct val="20000"/>
              </a:spcBef>
              <a:spcAft>
                <a:spcPts val="0"/>
              </a:spcAft>
              <a:defRPr/>
            </a:pPr>
            <a:endParaRPr lang="en-AU" sz="2400" b="1" dirty="0">
              <a:solidFill>
                <a:srgbClr val="0000FF"/>
              </a:solidFill>
              <a:effectLst>
                <a:outerShdw blurRad="38100" dist="38100" dir="2700000" algn="tl">
                  <a:srgbClr val="C0C0C0"/>
                </a:outerShdw>
              </a:effectLst>
              <a:latin typeface="Calibri" pitchFamily="34" charset="0"/>
            </a:endParaRPr>
          </a:p>
          <a:p>
            <a:pPr eaLnBrk="0" fontAlgn="auto" hangingPunct="0">
              <a:spcBef>
                <a:spcPct val="20000"/>
              </a:spcBef>
              <a:spcAft>
                <a:spcPts val="0"/>
              </a:spcAft>
              <a:defRPr/>
            </a:pPr>
            <a:endParaRPr lang="en-AU" sz="2500" b="1" dirty="0">
              <a:solidFill>
                <a:srgbClr val="0000FF"/>
              </a:solidFill>
              <a:effectLst>
                <a:outerShdw blurRad="38100" dist="38100" dir="2700000" algn="tl">
                  <a:srgbClr val="C0C0C0"/>
                </a:outerShdw>
              </a:effectLst>
              <a:latin typeface="Calibri" pitchFamily="34" charset="0"/>
            </a:endParaRPr>
          </a:p>
        </p:txBody>
      </p:sp>
      <p:sp>
        <p:nvSpPr>
          <p:cNvPr id="7" name="Rectangle 43"/>
          <p:cNvSpPr>
            <a:spLocks noChangeArrowheads="1"/>
          </p:cNvSpPr>
          <p:nvPr/>
        </p:nvSpPr>
        <p:spPr bwMode="auto">
          <a:xfrm>
            <a:off x="228600" y="762000"/>
            <a:ext cx="8534400" cy="5715000"/>
          </a:xfrm>
          <a:prstGeom prst="rect">
            <a:avLst/>
          </a:prstGeom>
          <a:noFill/>
          <a:ln w="9525">
            <a:noFill/>
            <a:miter lim="800000"/>
            <a:headEnd/>
            <a:tailEnd/>
          </a:ln>
        </p:spPr>
        <p:txBody>
          <a:bodyPr lIns="91431" tIns="45716" rIns="91431" bIns="45716"/>
          <a:lstStyle/>
          <a:p>
            <a:pPr marL="342900" indent="-342900" algn="just" eaLnBrk="0" hangingPunct="0">
              <a:spcBef>
                <a:spcPct val="20000"/>
              </a:spcBef>
              <a:buFont typeface="Wingdings" pitchFamily="2" charset="2"/>
              <a:buChar char="Ø"/>
              <a:defRPr/>
            </a:pPr>
            <a:r>
              <a:rPr lang="en-AU" sz="2200" b="1">
                <a:solidFill>
                  <a:srgbClr val="0000FF"/>
                </a:solidFill>
                <a:effectLst>
                  <a:outerShdw blurRad="38100" dist="38100" dir="2700000" algn="tl">
                    <a:srgbClr val="C0C0C0"/>
                  </a:outerShdw>
                </a:effectLst>
                <a:latin typeface="Calibri" pitchFamily="34" charset="0"/>
              </a:rPr>
              <a:t>Education</a:t>
            </a: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Focus on Education for SC/ST candidates and marginalized sections with Scholarships in higher education to be increased</a:t>
            </a:r>
          </a:p>
          <a:p>
            <a:pPr marL="342900" indent="-342900" algn="just" eaLnBrk="0" hangingPunct="0">
              <a:spcBef>
                <a:spcPct val="20000"/>
              </a:spcBef>
              <a:buFont typeface="Wingdings" pitchFamily="2" charset="2"/>
              <a:buChar char="Ø"/>
              <a:defRPr/>
            </a:pPr>
            <a:r>
              <a:rPr lang="en-AU" sz="2200" b="1">
                <a:solidFill>
                  <a:srgbClr val="0000FF"/>
                </a:solidFill>
                <a:effectLst>
                  <a:outerShdw blurRad="38100" dist="38100" dir="2700000" algn="tl">
                    <a:srgbClr val="C0C0C0"/>
                  </a:outerShdw>
                </a:effectLst>
                <a:latin typeface="Calibri" pitchFamily="34" charset="0"/>
              </a:rPr>
              <a:t>Skills and Vocational training</a:t>
            </a: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Interventions planned in 4  SC/ST dominated districts </a:t>
            </a: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CII in partnership with  PanIIT Reach for India (PARFI) to  set up Skill Gurukuls in SC/ST dominated locations.</a:t>
            </a:r>
          </a:p>
          <a:p>
            <a:pPr marL="342900" indent="-34290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Entrepreneurship and Supplier Diversity</a:t>
            </a: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10 supplier diversity meets planned this year. Objective to mobilize business transactions between Dalit entrepreneurs and CII members and mentor SC/ST entrepreneurs    </a:t>
            </a:r>
          </a:p>
          <a:p>
            <a:pPr marL="342900" indent="-34290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Employment </a:t>
            </a: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Targeted efforts through job fairs  for SC/ST</a:t>
            </a:r>
          </a:p>
          <a:p>
            <a:pPr marL="742950" lvl="1" indent="-285750" algn="just" eaLnBrk="0" hangingPunct="0">
              <a:spcBef>
                <a:spcPct val="20000"/>
              </a:spcBef>
              <a:buFont typeface="Arial" charset="0"/>
              <a:buChar char="•"/>
              <a:defRPr/>
            </a:pPr>
            <a:r>
              <a:rPr lang="en-US" b="1">
                <a:solidFill>
                  <a:srgbClr val="0000FF"/>
                </a:solidFill>
                <a:effectLst>
                  <a:outerShdw blurRad="38100" dist="38100" dir="2700000" algn="tl">
                    <a:srgbClr val="C0C0C0"/>
                  </a:outerShdw>
                </a:effectLst>
              </a:rPr>
              <a:t>Linking industry with job seekers from marginalized sections through job portal  </a:t>
            </a:r>
            <a:r>
              <a:rPr lang="en-US" b="1">
                <a:solidFill>
                  <a:srgbClr val="0000FF"/>
                </a:solidFill>
                <a:effectLst>
                  <a:outerShdw blurRad="38100" dist="38100" dir="2700000" algn="tl">
                    <a:srgbClr val="C0C0C0"/>
                  </a:outerShdw>
                </a:effectLst>
                <a:hlinkClick r:id="rId3"/>
              </a:rPr>
              <a:t>www.thefairjob.com</a:t>
            </a:r>
            <a:endParaRPr lang="en-US" b="1">
              <a:solidFill>
                <a:srgbClr val="0000FF"/>
              </a:solidFill>
              <a:effectLst>
                <a:outerShdw blurRad="38100" dist="38100" dir="2700000" algn="tl">
                  <a:srgbClr val="C0C0C0"/>
                </a:outerShdw>
              </a:effectLst>
            </a:endParaRPr>
          </a:p>
          <a:p>
            <a:pPr marL="742950" lvl="1" indent="-285750" algn="just" eaLnBrk="0" hangingPunct="0">
              <a:spcBef>
                <a:spcPct val="20000"/>
              </a:spcBef>
              <a:buFont typeface="Arial" charset="0"/>
              <a:buNone/>
              <a:defRPr/>
            </a:pPr>
            <a:endParaRPr lang="en-US" sz="2200" b="1">
              <a:solidFill>
                <a:srgbClr val="0000FF"/>
              </a:solidFill>
              <a:effectLst>
                <a:outerShdw blurRad="38100" dist="38100" dir="2700000" algn="tl">
                  <a:srgbClr val="C0C0C0"/>
                </a:outerShdw>
              </a:effectLst>
              <a:latin typeface="Calibri" pitchFamily="34" charset="0"/>
            </a:endParaRPr>
          </a:p>
          <a:p>
            <a:pPr marL="742950" lvl="1" indent="-285750" algn="just" eaLnBrk="0" hangingPunct="0">
              <a:spcBef>
                <a:spcPct val="20000"/>
              </a:spcBef>
              <a:buFont typeface="Arial" charset="0"/>
              <a:buNone/>
              <a:defRPr/>
            </a:pPr>
            <a:endParaRPr lang="en-AU" sz="2200" b="1">
              <a:solidFill>
                <a:srgbClr val="0000FF"/>
              </a:solidFill>
              <a:effectLst>
                <a:outerShdw blurRad="38100" dist="38100" dir="2700000" algn="tl">
                  <a:srgbClr val="C0C0C0"/>
                </a:outerShdw>
              </a:effectLst>
              <a:latin typeface="Calibri" pitchFamily="34" charset="0"/>
            </a:endParaRPr>
          </a:p>
          <a:p>
            <a:pPr marL="342900" indent="-342900" eaLnBrk="0" hangingPunct="0">
              <a:spcBef>
                <a:spcPct val="20000"/>
              </a:spcBef>
              <a:defRPr/>
            </a:pPr>
            <a:endParaRPr lang="en-AU" sz="2200" b="1">
              <a:solidFill>
                <a:srgbClr val="0000FF"/>
              </a:solidFill>
              <a:effectLst>
                <a:outerShdw blurRad="38100" dist="38100" dir="2700000" algn="tl">
                  <a:srgbClr val="C0C0C0"/>
                </a:outerShdw>
              </a:effectLst>
              <a:latin typeface="Calibri" pitchFamily="34" charset="0"/>
            </a:endParaRPr>
          </a:p>
        </p:txBody>
      </p:sp>
      <p:sp>
        <p:nvSpPr>
          <p:cNvPr id="2" name="Footer Placeholder 1"/>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r>
              <a:rPr lang="en-US" sz="1200">
                <a:solidFill>
                  <a:schemeClr val="tx1">
                    <a:tint val="75000"/>
                  </a:schemeClr>
                </a:solidFill>
                <a:latin typeface="+mn-lt"/>
              </a:rPr>
              <a:t>© Confederation of Indian Industry</a:t>
            </a:r>
          </a:p>
        </p:txBody>
      </p:sp>
      <p:sp>
        <p:nvSpPr>
          <p:cNvPr id="3" name="Slide Number Placeholder 2"/>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EE200484-998C-49DC-B56C-C4BB0A595277}" type="slidenum">
              <a:rPr lang="en-US" sz="1200">
                <a:solidFill>
                  <a:schemeClr val="tx1">
                    <a:tint val="75000"/>
                  </a:schemeClr>
                </a:solidFill>
                <a:latin typeface="+mn-lt"/>
              </a:rPr>
              <a:pPr algn="r" fontAlgn="auto">
                <a:spcBef>
                  <a:spcPts val="0"/>
                </a:spcBef>
                <a:spcAft>
                  <a:spcPts val="0"/>
                </a:spcAft>
                <a:defRPr/>
              </a:pPr>
              <a:t>25</a:t>
            </a:fld>
            <a:endParaRPr lang="en-US" sz="1200">
              <a:solidFill>
                <a:schemeClr val="tx1">
                  <a:tint val="75000"/>
                </a:schemeClr>
              </a:solidFill>
              <a:latin typeface="+mn-lt"/>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1"/>
          </p:nvPr>
        </p:nvSpPr>
        <p:spPr/>
        <p:txBody>
          <a:bodyPr/>
          <a:lstStyle/>
          <a:p>
            <a:pPr>
              <a:defRPr/>
            </a:pPr>
            <a:fld id="{6611874B-1302-460D-86C9-6053A6A98D0F}" type="slidenum">
              <a:rPr lang="en-US"/>
              <a:pPr>
                <a:defRPr/>
              </a:pPr>
              <a:t>26</a:t>
            </a:fld>
            <a:endParaRPr lang="en-US"/>
          </a:p>
        </p:txBody>
      </p:sp>
      <p:sp>
        <p:nvSpPr>
          <p:cNvPr id="239618" name="Rectangle 1"/>
          <p:cNvSpPr>
            <a:spLocks noGrp="1" noChangeArrowheads="1"/>
          </p:cNvSpPr>
          <p:nvPr>
            <p:ph type="title" idx="4294967295"/>
          </p:nvPr>
        </p:nvSpPr>
        <p:spPr>
          <a:xfrm>
            <a:off x="228600" y="152400"/>
            <a:ext cx="8643938" cy="914400"/>
          </a:xfrm>
        </p:spPr>
        <p:txBody>
          <a:bodyPr lIns="35717" tIns="35717" rIns="35717" bIns="35717"/>
          <a:lstStyle/>
          <a:p>
            <a:pPr algn="l" eaLnBrk="1"/>
            <a:r>
              <a:rPr lang="en-US" sz="2800" smtClean="0">
                <a:solidFill>
                  <a:srgbClr val="FC3C08"/>
                </a:solidFill>
                <a:latin typeface="Impact" pitchFamily="34" charset="0"/>
                <a:cs typeface="Arial" charset="0"/>
              </a:rPr>
              <a:t>      INNOVATION AND ENTREPRENEURSHIP</a:t>
            </a:r>
          </a:p>
        </p:txBody>
      </p:sp>
      <p:sp>
        <p:nvSpPr>
          <p:cNvPr id="11266" name="Rectangle 2"/>
          <p:cNvSpPr>
            <a:spLocks noGrp="1" noChangeArrowheads="1"/>
          </p:cNvSpPr>
          <p:nvPr>
            <p:ph type="body" idx="4294967295"/>
          </p:nvPr>
        </p:nvSpPr>
        <p:spPr>
          <a:xfrm>
            <a:off x="228600" y="1143000"/>
            <a:ext cx="8645525" cy="4267200"/>
          </a:xfrm>
        </p:spPr>
        <p:txBody>
          <a:bodyPr lIns="35717" tIns="35717" rIns="35717" bIns="35717" anchor="ctr"/>
          <a:lstStyle/>
          <a:p>
            <a:pPr marL="533400" indent="-533400" algn="just">
              <a:buFont typeface="Wingdings" pitchFamily="2" charset="2"/>
              <a:buChar char="Ø"/>
              <a:defRPr/>
            </a:pPr>
            <a:r>
              <a:rPr lang="en-US" sz="2200" b="1" smtClean="0">
                <a:solidFill>
                  <a:srgbClr val="0000FF"/>
                </a:solidFill>
                <a:effectLst>
                  <a:outerShdw blurRad="38100" dist="38100" dir="2700000" algn="tl">
                    <a:srgbClr val="C0C0C0"/>
                  </a:outerShdw>
                </a:effectLst>
              </a:rPr>
              <a:t>Increase industry investment in R&amp;D and design </a:t>
            </a:r>
          </a:p>
          <a:p>
            <a:pPr lvl="2" algn="just">
              <a:defRPr/>
            </a:pPr>
            <a:r>
              <a:rPr lang="en-US" sz="2200" b="1" smtClean="0">
                <a:solidFill>
                  <a:srgbClr val="0000FF"/>
                </a:solidFill>
                <a:effectLst>
                  <a:outerShdw blurRad="38100" dist="38100" dir="2700000" algn="tl">
                    <a:srgbClr val="C0C0C0"/>
                  </a:outerShdw>
                </a:effectLst>
              </a:rPr>
              <a:t>Enabling policy and incentives including benchmarking and sharing best practices in the states</a:t>
            </a:r>
          </a:p>
          <a:p>
            <a:pPr lvl="2" algn="just">
              <a:defRPr/>
            </a:pPr>
            <a:r>
              <a:rPr lang="en-US" sz="2200" b="1" smtClean="0">
                <a:solidFill>
                  <a:srgbClr val="0000FF"/>
                </a:solidFill>
                <a:effectLst>
                  <a:outerShdw blurRad="38100" dist="38100" dir="2700000" algn="tl">
                    <a:srgbClr val="C0C0C0"/>
                  </a:outerShdw>
                </a:effectLst>
              </a:rPr>
              <a:t>Industrial Innovation Framework: A CII tool to measure industry’s innovation readiness</a:t>
            </a:r>
          </a:p>
          <a:p>
            <a:pPr lvl="2" algn="just">
              <a:defRPr/>
            </a:pPr>
            <a:r>
              <a:rPr lang="en-US" sz="2200" b="1" smtClean="0">
                <a:solidFill>
                  <a:srgbClr val="0000FF"/>
                </a:solidFill>
                <a:effectLst>
                  <a:outerShdw blurRad="38100" dist="38100" dir="2700000" algn="tl">
                    <a:srgbClr val="C0C0C0"/>
                  </a:outerShdw>
                </a:effectLst>
              </a:rPr>
              <a:t>Risk financing through “Global Innovation and Technology Alliance”</a:t>
            </a:r>
          </a:p>
          <a:p>
            <a:pPr marL="533400" indent="-533400" algn="just">
              <a:buFont typeface="Wingdings" pitchFamily="2" charset="2"/>
              <a:buChar char="Ø"/>
              <a:defRPr/>
            </a:pPr>
            <a:r>
              <a:rPr lang="en-US" sz="2200" b="1" smtClean="0">
                <a:solidFill>
                  <a:srgbClr val="0000FF"/>
                </a:solidFill>
                <a:effectLst>
                  <a:outerShdw blurRad="38100" dist="38100" dir="2700000" algn="tl">
                    <a:srgbClr val="C0C0C0"/>
                  </a:outerShdw>
                </a:effectLst>
              </a:rPr>
              <a:t>Increase Industry-Academia Collaborations</a:t>
            </a:r>
          </a:p>
          <a:p>
            <a:pPr lvl="2" algn="just">
              <a:defRPr/>
            </a:pPr>
            <a:r>
              <a:rPr lang="en-US" sz="2000" b="1" smtClean="0">
                <a:solidFill>
                  <a:srgbClr val="0000FF"/>
                </a:solidFill>
                <a:effectLst>
                  <a:outerShdw blurRad="38100" dist="38100" dir="2700000" algn="tl">
                    <a:srgbClr val="C0C0C0"/>
                  </a:outerShdw>
                </a:effectLst>
              </a:rPr>
              <a:t>Industry awards for top industry-linked academic institutions</a:t>
            </a:r>
          </a:p>
          <a:p>
            <a:pPr lvl="2" algn="just">
              <a:defRPr/>
            </a:pPr>
            <a:r>
              <a:rPr lang="en-US" sz="2000" b="1" smtClean="0">
                <a:solidFill>
                  <a:srgbClr val="0000FF"/>
                </a:solidFill>
                <a:effectLst>
                  <a:outerShdw blurRad="38100" dist="38100" dir="2700000" algn="tl">
                    <a:srgbClr val="C0C0C0"/>
                  </a:outerShdw>
                </a:effectLst>
              </a:rPr>
              <a:t>PPP fellowship for doctoral research at Universities through CII Government schemes</a:t>
            </a:r>
          </a:p>
        </p:txBody>
      </p:sp>
      <p:sp>
        <p:nvSpPr>
          <p:cNvPr id="239620" name="Line 40"/>
          <p:cNvSpPr>
            <a:spLocks noChangeShapeType="1"/>
          </p:cNvSpPr>
          <p:nvPr/>
        </p:nvSpPr>
        <p:spPr bwMode="auto">
          <a:xfrm>
            <a:off x="533400" y="1066800"/>
            <a:ext cx="7924800" cy="0"/>
          </a:xfrm>
          <a:prstGeom prst="line">
            <a:avLst/>
          </a:prstGeom>
          <a:noFill/>
          <a:ln w="38100">
            <a:solidFill>
              <a:schemeClr val="tx1"/>
            </a:solidFill>
            <a:round/>
            <a:headEnd/>
            <a:tailEnd/>
          </a:ln>
        </p:spPr>
        <p:txBody>
          <a:bodyPr lIns="83210" tIns="41605" rIns="83210" bIns="41605"/>
          <a:lstStyle/>
          <a:p>
            <a:endParaRPr lang="en-US"/>
          </a:p>
        </p:txBody>
      </p:sp>
    </p:spTree>
  </p:cSld>
  <p:clrMapOvr>
    <a:masterClrMapping/>
  </p:clrMapOvr>
  <p:transition spd="med"/>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1"/>
          </p:nvPr>
        </p:nvSpPr>
        <p:spPr/>
        <p:txBody>
          <a:bodyPr/>
          <a:lstStyle/>
          <a:p>
            <a:pPr>
              <a:defRPr/>
            </a:pPr>
            <a:fld id="{D9370143-9219-4950-BFEF-C03ECCD8DA9F}" type="slidenum">
              <a:rPr lang="en-US"/>
              <a:pPr>
                <a:defRPr/>
              </a:pPr>
              <a:t>27</a:t>
            </a:fld>
            <a:endParaRPr lang="en-US"/>
          </a:p>
        </p:txBody>
      </p:sp>
      <p:sp>
        <p:nvSpPr>
          <p:cNvPr id="241666" name="Rectangle 1"/>
          <p:cNvSpPr>
            <a:spLocks noGrp="1" noChangeArrowheads="1"/>
          </p:cNvSpPr>
          <p:nvPr>
            <p:ph type="title" idx="4294967295"/>
          </p:nvPr>
        </p:nvSpPr>
        <p:spPr>
          <a:xfrm>
            <a:off x="228600" y="304800"/>
            <a:ext cx="8643938" cy="914400"/>
          </a:xfrm>
        </p:spPr>
        <p:txBody>
          <a:bodyPr lIns="35717" tIns="35717" rIns="35717" bIns="35717"/>
          <a:lstStyle/>
          <a:p>
            <a:pPr algn="l" eaLnBrk="1"/>
            <a:r>
              <a:rPr lang="en-US" sz="2800" smtClean="0">
                <a:solidFill>
                  <a:srgbClr val="FC3C08"/>
                </a:solidFill>
                <a:latin typeface="Impact" pitchFamily="34" charset="0"/>
                <a:cs typeface="Arial" charset="0"/>
              </a:rPr>
              <a:t>      INNOVATION AND ENTREPRENEURSHIP (contd..)</a:t>
            </a:r>
          </a:p>
        </p:txBody>
      </p:sp>
      <p:sp>
        <p:nvSpPr>
          <p:cNvPr id="11266" name="Rectangle 2"/>
          <p:cNvSpPr>
            <a:spLocks noGrp="1" noChangeArrowheads="1"/>
          </p:cNvSpPr>
          <p:nvPr>
            <p:ph type="body" idx="4294967295"/>
          </p:nvPr>
        </p:nvSpPr>
        <p:spPr>
          <a:xfrm>
            <a:off x="228600" y="1295400"/>
            <a:ext cx="8645525" cy="3733800"/>
          </a:xfrm>
        </p:spPr>
        <p:txBody>
          <a:bodyPr lIns="35717" tIns="35717" rIns="35717" bIns="35717" anchor="ctr"/>
          <a:lstStyle/>
          <a:p>
            <a:pPr marL="533400" indent="-533400" algn="just">
              <a:buFont typeface="Wingdings" pitchFamily="2" charset="2"/>
              <a:buChar char="Ø"/>
              <a:defRPr/>
            </a:pPr>
            <a:r>
              <a:rPr lang="en-US" sz="2200" b="1" smtClean="0">
                <a:solidFill>
                  <a:srgbClr val="0000FF"/>
                </a:solidFill>
                <a:effectLst>
                  <a:outerShdw blurRad="38100" dist="38100" dir="2700000" algn="tl">
                    <a:srgbClr val="C0C0C0"/>
                  </a:outerShdw>
                </a:effectLst>
              </a:rPr>
              <a:t>Increase Number of intellectual Property Owners in India</a:t>
            </a:r>
          </a:p>
          <a:p>
            <a:pPr lvl="1" algn="just">
              <a:buFont typeface="Arial" charset="0"/>
              <a:buChar char="•"/>
              <a:defRPr/>
            </a:pPr>
            <a:r>
              <a:rPr lang="en-US" sz="2200" b="1" smtClean="0">
                <a:solidFill>
                  <a:srgbClr val="0000FF"/>
                </a:solidFill>
                <a:effectLst>
                  <a:outerShdw blurRad="38100" dist="38100" dir="2700000" algn="tl">
                    <a:srgbClr val="C0C0C0"/>
                  </a:outerShdw>
                </a:effectLst>
              </a:rPr>
              <a:t>Awareness, capacity development and protection through CIIs PPP Centers/Cells in the states</a:t>
            </a:r>
          </a:p>
          <a:p>
            <a:pPr lvl="1" algn="just">
              <a:buFont typeface="Arial" charset="0"/>
              <a:buChar char="•"/>
              <a:defRPr/>
            </a:pPr>
            <a:r>
              <a:rPr lang="en-US" sz="2200" b="1" smtClean="0">
                <a:solidFill>
                  <a:srgbClr val="0000FF"/>
                </a:solidFill>
                <a:effectLst>
                  <a:outerShdw blurRad="38100" dist="38100" dir="2700000" algn="tl">
                    <a:srgbClr val="C0C0C0"/>
                  </a:outerShdw>
                </a:effectLst>
              </a:rPr>
              <a:t>Balanced IP Ecosystem benefitting industry and society</a:t>
            </a:r>
          </a:p>
          <a:p>
            <a:pPr lvl="1" algn="just">
              <a:buFont typeface="Arial" charset="0"/>
              <a:buNone/>
              <a:defRPr/>
            </a:pPr>
            <a:endParaRPr lang="en-US" sz="2200" b="1" smtClean="0">
              <a:solidFill>
                <a:srgbClr val="0000FF"/>
              </a:solidFill>
              <a:effectLst>
                <a:outerShdw blurRad="38100" dist="38100" dir="2700000" algn="tl">
                  <a:srgbClr val="C0C0C0"/>
                </a:outerShdw>
              </a:effectLst>
            </a:endParaRPr>
          </a:p>
          <a:p>
            <a:pPr marL="533400" indent="-533400" algn="just">
              <a:buFont typeface="Wingdings" pitchFamily="2" charset="2"/>
              <a:buChar char="Ø"/>
              <a:defRPr/>
            </a:pPr>
            <a:r>
              <a:rPr lang="en-US" sz="2200" b="1" smtClean="0">
                <a:solidFill>
                  <a:srgbClr val="0000FF"/>
                </a:solidFill>
                <a:effectLst>
                  <a:outerShdw blurRad="38100" dist="38100" dir="2700000" algn="tl">
                    <a:srgbClr val="C0C0C0"/>
                  </a:outerShdw>
                </a:effectLst>
              </a:rPr>
              <a:t>Increase number of Start –ups</a:t>
            </a:r>
          </a:p>
          <a:p>
            <a:pPr lvl="1" algn="just">
              <a:buFont typeface="Arial" charset="0"/>
              <a:buChar char="•"/>
              <a:defRPr/>
            </a:pPr>
            <a:r>
              <a:rPr lang="en-US" sz="2200" b="1" smtClean="0">
                <a:solidFill>
                  <a:srgbClr val="0000FF"/>
                </a:solidFill>
                <a:effectLst>
                  <a:outerShdw blurRad="38100" dist="38100" dir="2700000" algn="tl">
                    <a:srgbClr val="C0C0C0"/>
                  </a:outerShdw>
                </a:effectLst>
              </a:rPr>
              <a:t>Scouting, mentoring, incubating and supporting start-ups </a:t>
            </a:r>
          </a:p>
          <a:p>
            <a:pPr lvl="1" algn="just">
              <a:buFont typeface="Arial" charset="0"/>
              <a:buChar char="•"/>
              <a:defRPr/>
            </a:pPr>
            <a:r>
              <a:rPr lang="en-US" sz="2200" b="1" smtClean="0">
                <a:solidFill>
                  <a:srgbClr val="0000FF"/>
                </a:solidFill>
                <a:effectLst>
                  <a:outerShdw blurRad="38100" dist="38100" dir="2700000" algn="tl">
                    <a:srgbClr val="C0C0C0"/>
                  </a:outerShdw>
                </a:effectLst>
              </a:rPr>
              <a:t> “India Start-ups” group in CII</a:t>
            </a:r>
          </a:p>
        </p:txBody>
      </p:sp>
      <p:sp>
        <p:nvSpPr>
          <p:cNvPr id="241668" name="Line 40"/>
          <p:cNvSpPr>
            <a:spLocks noChangeShapeType="1"/>
          </p:cNvSpPr>
          <p:nvPr/>
        </p:nvSpPr>
        <p:spPr bwMode="auto">
          <a:xfrm>
            <a:off x="228600" y="1219200"/>
            <a:ext cx="7924800" cy="0"/>
          </a:xfrm>
          <a:prstGeom prst="line">
            <a:avLst/>
          </a:prstGeom>
          <a:noFill/>
          <a:ln w="38100">
            <a:solidFill>
              <a:schemeClr val="tx1"/>
            </a:solidFill>
            <a:round/>
            <a:headEnd/>
            <a:tailEnd/>
          </a:ln>
        </p:spPr>
        <p:txBody>
          <a:bodyPr lIns="83210" tIns="41605" rIns="83210" bIns="41605"/>
          <a:lstStyle/>
          <a:p>
            <a:endParaRPr lang="en-US"/>
          </a:p>
        </p:txBody>
      </p:sp>
    </p:spTree>
  </p:cSld>
  <p:clrMapOvr>
    <a:masterClrMapping/>
  </p:clrMapOvr>
  <p:transition spd="med"/>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1"/>
          </p:nvPr>
        </p:nvSpPr>
        <p:spPr/>
        <p:txBody>
          <a:bodyPr/>
          <a:lstStyle/>
          <a:p>
            <a:pPr>
              <a:defRPr/>
            </a:pPr>
            <a:fld id="{18FD5317-B49D-400C-BF08-280747B361B9}" type="slidenum">
              <a:rPr lang="en-US"/>
              <a:pPr>
                <a:defRPr/>
              </a:pPr>
              <a:t>28</a:t>
            </a:fld>
            <a:endParaRPr lang="en-US"/>
          </a:p>
        </p:txBody>
      </p:sp>
      <p:sp>
        <p:nvSpPr>
          <p:cNvPr id="243714" name="Rectangle 1"/>
          <p:cNvSpPr>
            <a:spLocks noGrp="1" noChangeArrowheads="1"/>
          </p:cNvSpPr>
          <p:nvPr>
            <p:ph type="title" idx="4294967295"/>
          </p:nvPr>
        </p:nvSpPr>
        <p:spPr>
          <a:xfrm>
            <a:off x="228600" y="0"/>
            <a:ext cx="8643938" cy="914400"/>
          </a:xfrm>
        </p:spPr>
        <p:txBody>
          <a:bodyPr lIns="35717" tIns="35717" rIns="35717" bIns="35717"/>
          <a:lstStyle/>
          <a:p>
            <a:pPr algn="l" eaLnBrk="1"/>
            <a:r>
              <a:rPr lang="en-US" sz="2800" smtClean="0">
                <a:solidFill>
                  <a:srgbClr val="FC3C08"/>
                </a:solidFill>
                <a:latin typeface="Impact" pitchFamily="34" charset="0"/>
                <a:cs typeface="Arial" charset="0"/>
              </a:rPr>
              <a:t>      TRANSFORMATION OF SECTORS</a:t>
            </a:r>
          </a:p>
        </p:txBody>
      </p:sp>
      <p:sp>
        <p:nvSpPr>
          <p:cNvPr id="11266" name="Rectangle 2"/>
          <p:cNvSpPr>
            <a:spLocks noGrp="1" noChangeArrowheads="1"/>
          </p:cNvSpPr>
          <p:nvPr>
            <p:ph type="body" idx="4294967295"/>
          </p:nvPr>
        </p:nvSpPr>
        <p:spPr>
          <a:xfrm>
            <a:off x="304800" y="1143000"/>
            <a:ext cx="8645525" cy="4572000"/>
          </a:xfrm>
        </p:spPr>
        <p:txBody>
          <a:bodyPr lIns="35717" tIns="35717" rIns="35717" bIns="35717" anchor="ctr"/>
          <a:lstStyle/>
          <a:p>
            <a:pPr marL="184150" indent="-184150" algn="just" defTabSz="409575">
              <a:buFont typeface="Wingdings" pitchFamily="2" charset="2"/>
              <a:buChar char="Ø"/>
              <a:defRPr/>
            </a:pPr>
            <a:r>
              <a:rPr lang="en-US" sz="2200" b="1" smtClean="0">
                <a:solidFill>
                  <a:srgbClr val="0000FF"/>
                </a:solidFill>
                <a:effectLst>
                  <a:outerShdw blurRad="38100" dist="38100" dir="2700000" algn="tl">
                    <a:srgbClr val="C0C0C0"/>
                  </a:outerShdw>
                </a:effectLst>
              </a:rPr>
              <a:t>Job creation potential across sectors </a:t>
            </a:r>
          </a:p>
          <a:p>
            <a:pPr marL="665163" lvl="2" indent="-184150" algn="just" defTabSz="409575">
              <a:defRPr/>
            </a:pPr>
            <a:r>
              <a:rPr lang="en-US" sz="2200" b="1" smtClean="0">
                <a:solidFill>
                  <a:srgbClr val="0000FF"/>
                </a:solidFill>
                <a:effectLst>
                  <a:outerShdw blurRad="38100" dist="38100" dir="2700000" algn="tl">
                    <a:srgbClr val="C0C0C0"/>
                  </a:outerShdw>
                </a:effectLst>
              </a:rPr>
              <a:t>Project Village Budha – to implement 100 Kaizens in village environment this year and help in employment creation</a:t>
            </a:r>
          </a:p>
          <a:p>
            <a:pPr marL="184150" indent="-184150" algn="just" defTabSz="409575">
              <a:buFont typeface="Wingdings" pitchFamily="2" charset="2"/>
              <a:buChar char="Ø"/>
              <a:defRPr/>
            </a:pPr>
            <a:r>
              <a:rPr lang="en-US" sz="2200" b="1" smtClean="0">
                <a:solidFill>
                  <a:srgbClr val="0000FF"/>
                </a:solidFill>
                <a:effectLst>
                  <a:outerShdw blurRad="38100" dist="38100" dir="2700000" algn="tl">
                    <a:srgbClr val="C0C0C0"/>
                  </a:outerShdw>
                </a:effectLst>
              </a:rPr>
              <a:t>Job creation potential across Manufacturing Sector</a:t>
            </a:r>
          </a:p>
          <a:p>
            <a:pPr marL="665163" lvl="2" indent="-184150" algn="just" defTabSz="409575">
              <a:defRPr/>
            </a:pPr>
            <a:r>
              <a:rPr lang="en-US" sz="2200" b="1" smtClean="0">
                <a:solidFill>
                  <a:srgbClr val="0000FF"/>
                </a:solidFill>
                <a:effectLst>
                  <a:outerShdw blurRad="38100" dist="38100" dir="2700000" algn="tl">
                    <a:srgbClr val="C0C0C0"/>
                  </a:outerShdw>
                </a:effectLst>
              </a:rPr>
              <a:t>Visionary Leaders for Manufacturing Programme – to take the number of visionary Leaders to 1000 this year and evolve into a new programme called “The Champions of Societal Manufacturing”</a:t>
            </a:r>
          </a:p>
          <a:p>
            <a:pPr marL="184150" indent="-184150" algn="just" defTabSz="409575">
              <a:buFont typeface="Wingdings" pitchFamily="2" charset="2"/>
              <a:buChar char="Ø"/>
              <a:defRPr/>
            </a:pPr>
            <a:r>
              <a:rPr lang="en-US" sz="2200" b="1" smtClean="0">
                <a:solidFill>
                  <a:srgbClr val="0000FF"/>
                </a:solidFill>
                <a:effectLst>
                  <a:outerShdw blurRad="38100" dist="38100" dir="2700000" algn="tl">
                    <a:srgbClr val="C0C0C0"/>
                  </a:outerShdw>
                </a:effectLst>
              </a:rPr>
              <a:t>Special program for MSMEs</a:t>
            </a:r>
          </a:p>
          <a:p>
            <a:pPr marL="665163" lvl="2" indent="-184150" algn="just" defTabSz="409575">
              <a:defRPr/>
            </a:pPr>
            <a:r>
              <a:rPr lang="en-US" sz="2200" b="1" smtClean="0">
                <a:solidFill>
                  <a:srgbClr val="0000FF"/>
                </a:solidFill>
                <a:effectLst>
                  <a:outerShdw blurRad="38100" dist="38100" dir="2700000" algn="tl">
                    <a:srgbClr val="C0C0C0"/>
                  </a:outerShdw>
                </a:effectLst>
              </a:rPr>
              <a:t>Golden Top 100 SMEs - selecting and handholding 50 SMEs in next two years to enable the SMEs contribution to GDP.</a:t>
            </a:r>
          </a:p>
          <a:p>
            <a:pPr marL="665163" lvl="2" indent="-184150" algn="just" defTabSz="409575">
              <a:defRPr/>
            </a:pPr>
            <a:r>
              <a:rPr lang="en-US" sz="2200" b="1" smtClean="0">
                <a:solidFill>
                  <a:srgbClr val="0000FF"/>
                </a:solidFill>
                <a:effectLst>
                  <a:outerShdw blurRad="38100" dist="38100" dir="2700000" algn="tl">
                    <a:srgbClr val="C0C0C0"/>
                  </a:outerShdw>
                </a:effectLst>
              </a:rPr>
              <a:t>1000 SME programme : Success amongst 230 SMEs – scaling to 1000 SMEs in 3 years.</a:t>
            </a:r>
          </a:p>
        </p:txBody>
      </p:sp>
      <p:sp>
        <p:nvSpPr>
          <p:cNvPr id="243716" name="Line 40"/>
          <p:cNvSpPr>
            <a:spLocks noChangeShapeType="1"/>
          </p:cNvSpPr>
          <p:nvPr/>
        </p:nvSpPr>
        <p:spPr bwMode="auto">
          <a:xfrm>
            <a:off x="533400" y="990600"/>
            <a:ext cx="7924800" cy="0"/>
          </a:xfrm>
          <a:prstGeom prst="line">
            <a:avLst/>
          </a:prstGeom>
          <a:noFill/>
          <a:ln w="38100">
            <a:solidFill>
              <a:schemeClr val="tx1"/>
            </a:solidFill>
            <a:round/>
            <a:headEnd/>
            <a:tailEnd/>
          </a:ln>
        </p:spPr>
        <p:txBody>
          <a:bodyPr lIns="83210" tIns="41605" rIns="83210" bIns="41605"/>
          <a:lstStyle/>
          <a:p>
            <a:endParaRPr lang="en-US"/>
          </a:p>
        </p:txBody>
      </p:sp>
    </p:spTree>
  </p:cSld>
  <p:clrMapOvr>
    <a:masterClrMapping/>
  </p:clrMapOvr>
  <p:transition spd="med"/>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1"/>
          </p:nvPr>
        </p:nvSpPr>
        <p:spPr/>
        <p:txBody>
          <a:bodyPr/>
          <a:lstStyle/>
          <a:p>
            <a:pPr>
              <a:defRPr/>
            </a:pPr>
            <a:fld id="{E09A439F-9E25-477C-A062-F54108F02E6C}" type="slidenum">
              <a:rPr lang="en-US"/>
              <a:pPr>
                <a:defRPr/>
              </a:pPr>
              <a:t>29</a:t>
            </a:fld>
            <a:endParaRPr lang="en-US"/>
          </a:p>
        </p:txBody>
      </p:sp>
      <p:sp>
        <p:nvSpPr>
          <p:cNvPr id="245762" name="Rectangle 1"/>
          <p:cNvSpPr>
            <a:spLocks noGrp="1" noChangeArrowheads="1"/>
          </p:cNvSpPr>
          <p:nvPr>
            <p:ph type="title" idx="4294967295"/>
          </p:nvPr>
        </p:nvSpPr>
        <p:spPr>
          <a:xfrm>
            <a:off x="228600" y="0"/>
            <a:ext cx="8643938" cy="914400"/>
          </a:xfrm>
        </p:spPr>
        <p:txBody>
          <a:bodyPr lIns="35717" tIns="35717" rIns="35717" bIns="35717"/>
          <a:lstStyle/>
          <a:p>
            <a:pPr algn="l" eaLnBrk="1"/>
            <a:r>
              <a:rPr lang="en-US" sz="2800" smtClean="0">
                <a:solidFill>
                  <a:srgbClr val="FC3C08"/>
                </a:solidFill>
                <a:latin typeface="Impact" pitchFamily="34" charset="0"/>
                <a:cs typeface="Arial" charset="0"/>
              </a:rPr>
              <a:t>      TRANSFORMATION: India@75</a:t>
            </a:r>
          </a:p>
        </p:txBody>
      </p:sp>
      <p:sp>
        <p:nvSpPr>
          <p:cNvPr id="11266" name="Rectangle 2"/>
          <p:cNvSpPr>
            <a:spLocks noGrp="1" noChangeArrowheads="1"/>
          </p:cNvSpPr>
          <p:nvPr>
            <p:ph type="body" idx="4294967295"/>
          </p:nvPr>
        </p:nvSpPr>
        <p:spPr>
          <a:xfrm>
            <a:off x="457200" y="1066800"/>
            <a:ext cx="8188325" cy="3886200"/>
          </a:xfrm>
        </p:spPr>
        <p:txBody>
          <a:bodyPr lIns="35717" tIns="35717" rIns="35717" bIns="35717" anchor="ctr"/>
          <a:lstStyle/>
          <a:p>
            <a:pPr marL="533400" indent="-533400" algn="just">
              <a:buFont typeface="Wingdings" pitchFamily="2" charset="2"/>
              <a:buChar char="Ø"/>
              <a:defRPr/>
            </a:pPr>
            <a:r>
              <a:rPr lang="en-US" sz="2200" b="1" smtClean="0">
                <a:solidFill>
                  <a:srgbClr val="0000FF"/>
                </a:solidFill>
                <a:effectLst>
                  <a:outerShdw blurRad="38100" dist="38100" dir="2700000" algn="tl">
                    <a:srgbClr val="C0C0C0"/>
                  </a:outerShdw>
                </a:effectLst>
              </a:rPr>
              <a:t>Core for India to be a developed nation and global leader by 2022</a:t>
            </a:r>
          </a:p>
          <a:p>
            <a:pPr marL="533400" indent="-533400" algn="just">
              <a:buFont typeface="Wingdings" pitchFamily="2" charset="2"/>
              <a:buChar char="Ø"/>
              <a:defRPr/>
            </a:pPr>
            <a:r>
              <a:rPr lang="en-US" sz="2200" b="1" smtClean="0">
                <a:solidFill>
                  <a:srgbClr val="0000FF"/>
                </a:solidFill>
                <a:effectLst>
                  <a:outerShdw blurRad="38100" dist="38100" dir="2700000" algn="tl">
                    <a:srgbClr val="C0C0C0"/>
                  </a:outerShdw>
                </a:effectLst>
              </a:rPr>
              <a:t>Interventions in </a:t>
            </a:r>
          </a:p>
          <a:p>
            <a:pPr lvl="1" algn="just">
              <a:buFont typeface="Arial" charset="0"/>
              <a:buChar char="•"/>
              <a:defRPr/>
            </a:pPr>
            <a:r>
              <a:rPr lang="en-US" sz="2200" b="1" smtClean="0">
                <a:solidFill>
                  <a:srgbClr val="0000FF"/>
                </a:solidFill>
                <a:effectLst>
                  <a:outerShdw blurRad="38100" dist="38100" dir="2700000" algn="tl">
                    <a:srgbClr val="C0C0C0"/>
                  </a:outerShdw>
                </a:effectLst>
              </a:rPr>
              <a:t>Skills – Skillpedia, Power To Empower, aggregation of skills in India</a:t>
            </a:r>
          </a:p>
          <a:p>
            <a:pPr lvl="1" algn="just">
              <a:buFont typeface="Arial" charset="0"/>
              <a:buChar char="•"/>
              <a:defRPr/>
            </a:pPr>
            <a:r>
              <a:rPr lang="en-US" sz="2200" b="1" smtClean="0">
                <a:solidFill>
                  <a:srgbClr val="0000FF"/>
                </a:solidFill>
                <a:effectLst>
                  <a:outerShdw blurRad="38100" dist="38100" dir="2700000" algn="tl">
                    <a:srgbClr val="C0C0C0"/>
                  </a:outerShdw>
                </a:effectLst>
              </a:rPr>
              <a:t>Urbanization – City Connect , Indexing of cities</a:t>
            </a:r>
          </a:p>
          <a:p>
            <a:pPr lvl="1" algn="just">
              <a:buFont typeface="Arial" charset="0"/>
              <a:buChar char="•"/>
              <a:defRPr/>
            </a:pPr>
            <a:r>
              <a:rPr lang="en-US" sz="2200" b="1" smtClean="0">
                <a:solidFill>
                  <a:srgbClr val="0000FF"/>
                </a:solidFill>
                <a:effectLst>
                  <a:outerShdw blurRad="38100" dist="38100" dir="2700000" algn="tl">
                    <a:srgbClr val="C0C0C0"/>
                  </a:outerShdw>
                </a:effectLst>
              </a:rPr>
              <a:t>Volunteering and Pro-Bono</a:t>
            </a:r>
          </a:p>
          <a:p>
            <a:pPr lvl="1" algn="just">
              <a:buFont typeface="Arial" charset="0"/>
              <a:buChar char="•"/>
              <a:defRPr/>
            </a:pPr>
            <a:r>
              <a:rPr lang="en-US" sz="2200" b="1" smtClean="0">
                <a:solidFill>
                  <a:srgbClr val="0000FF"/>
                </a:solidFill>
                <a:effectLst>
                  <a:outerShdw blurRad="38100" dist="38100" dir="2700000" algn="tl">
                    <a:srgbClr val="C0C0C0"/>
                  </a:outerShdw>
                </a:effectLst>
              </a:rPr>
              <a:t>India Backbone Implementation Network (IBIN) </a:t>
            </a:r>
          </a:p>
          <a:p>
            <a:pPr lvl="1" algn="just">
              <a:buFont typeface="Arial" charset="0"/>
              <a:buChar char="•"/>
              <a:defRPr/>
            </a:pPr>
            <a:r>
              <a:rPr lang="en-US" sz="2200" b="1" smtClean="0">
                <a:solidFill>
                  <a:srgbClr val="0000FF"/>
                </a:solidFill>
                <a:effectLst>
                  <a:outerShdw blurRad="38100" dist="38100" dir="2700000" algn="tl">
                    <a:srgbClr val="C0C0C0"/>
                  </a:outerShdw>
                </a:effectLst>
              </a:rPr>
              <a:t>PhD at Macquarie University</a:t>
            </a:r>
          </a:p>
        </p:txBody>
      </p:sp>
      <p:sp>
        <p:nvSpPr>
          <p:cNvPr id="245764" name="Line 40"/>
          <p:cNvSpPr>
            <a:spLocks noChangeShapeType="1"/>
          </p:cNvSpPr>
          <p:nvPr/>
        </p:nvSpPr>
        <p:spPr bwMode="auto">
          <a:xfrm>
            <a:off x="533400" y="990600"/>
            <a:ext cx="7924800" cy="0"/>
          </a:xfrm>
          <a:prstGeom prst="line">
            <a:avLst/>
          </a:prstGeom>
          <a:noFill/>
          <a:ln w="38100">
            <a:solidFill>
              <a:schemeClr val="tx1"/>
            </a:solidFill>
            <a:round/>
            <a:headEnd/>
            <a:tailEnd/>
          </a:ln>
        </p:spPr>
        <p:txBody>
          <a:bodyPr lIns="83210" tIns="41605" rIns="83210" bIns="41605"/>
          <a:lstStyle/>
          <a:p>
            <a:endParaRPr lang="en-US"/>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20" name="Rectangle 6"/>
          <p:cNvSpPr txBox="1">
            <a:spLocks noGrp="1" noChangeArrowheads="1"/>
          </p:cNvSpPr>
          <p:nvPr/>
        </p:nvSpPr>
        <p:spPr bwMode="auto">
          <a:xfrm>
            <a:off x="0" y="6553200"/>
            <a:ext cx="406400" cy="304800"/>
          </a:xfrm>
          <a:prstGeom prst="rect">
            <a:avLst/>
          </a:prstGeom>
          <a:noFill/>
          <a:ln w="9525">
            <a:noFill/>
            <a:miter lim="800000"/>
            <a:headEnd/>
            <a:tailEnd/>
          </a:ln>
        </p:spPr>
        <p:txBody>
          <a:bodyPr anchor="ctr"/>
          <a:lstStyle/>
          <a:p>
            <a:fld id="{0908FD7F-F02B-4240-881B-0CE1659AF380}" type="slidenum">
              <a:rPr lang="en-US" sz="1200">
                <a:cs typeface="Arial" charset="0"/>
              </a:rPr>
              <a:pPr/>
              <a:t>3</a:t>
            </a:fld>
            <a:endParaRPr lang="en-US" sz="1200">
              <a:cs typeface="Arial" charset="0"/>
            </a:endParaRPr>
          </a:p>
        </p:txBody>
      </p:sp>
      <p:sp>
        <p:nvSpPr>
          <p:cNvPr id="1029" name="Text Box 2"/>
          <p:cNvSpPr txBox="1">
            <a:spLocks noChangeArrowheads="1"/>
          </p:cNvSpPr>
          <p:nvPr/>
        </p:nvSpPr>
        <p:spPr bwMode="auto">
          <a:xfrm>
            <a:off x="3352800" y="1219200"/>
            <a:ext cx="2286000" cy="396875"/>
          </a:xfrm>
          <a:prstGeom prst="rect">
            <a:avLst/>
          </a:prstGeom>
          <a:noFill/>
          <a:ln w="9525">
            <a:noFill/>
            <a:miter lim="800000"/>
            <a:headEnd/>
            <a:tailEnd/>
          </a:ln>
        </p:spPr>
        <p:txBody>
          <a:bodyPr>
            <a:spAutoFit/>
          </a:bodyPr>
          <a:lstStyle/>
          <a:p>
            <a:pPr marL="342900" indent="-342900" fontAlgn="auto">
              <a:spcBef>
                <a:spcPct val="20000"/>
              </a:spcBef>
              <a:spcAft>
                <a:spcPts val="0"/>
              </a:spcAft>
              <a:defRPr/>
            </a:pPr>
            <a:r>
              <a:rPr lang="en-US" sz="2000">
                <a:solidFill>
                  <a:srgbClr val="FF6600"/>
                </a:solidFill>
                <a:effectLst>
                  <a:outerShdw blurRad="38100" dist="38100" dir="2700000" algn="tl">
                    <a:srgbClr val="C0C0C0"/>
                  </a:outerShdw>
                </a:effectLst>
                <a:latin typeface="Impact" pitchFamily="34" charset="0"/>
              </a:rPr>
              <a:t>GDP Growth (%)</a:t>
            </a:r>
          </a:p>
        </p:txBody>
      </p:sp>
      <p:sp>
        <p:nvSpPr>
          <p:cNvPr id="2053" name="Rectangle 3"/>
          <p:cNvSpPr>
            <a:spLocks noChangeArrowheads="1"/>
          </p:cNvSpPr>
          <p:nvPr/>
        </p:nvSpPr>
        <p:spPr bwMode="auto">
          <a:xfrm>
            <a:off x="684213" y="228600"/>
            <a:ext cx="7200900" cy="762000"/>
          </a:xfrm>
          <a:prstGeom prst="rect">
            <a:avLst/>
          </a:prstGeom>
          <a:noFill/>
          <a:ln w="9525">
            <a:noFill/>
            <a:miter lim="800000"/>
            <a:headEnd/>
            <a:tailEnd/>
          </a:ln>
        </p:spPr>
        <p:txBody>
          <a:bodyPr anchor="ctr"/>
          <a:lstStyle/>
          <a:p>
            <a:pPr eaLnBrk="0" fontAlgn="auto" hangingPunct="0">
              <a:spcBef>
                <a:spcPts val="0"/>
              </a:spcBef>
              <a:spcAft>
                <a:spcPts val="0"/>
              </a:spcAft>
              <a:defRPr/>
            </a:pPr>
            <a:r>
              <a:rPr lang="en-US" sz="2800" b="1" dirty="0">
                <a:solidFill>
                  <a:srgbClr val="0000FF"/>
                </a:solidFill>
                <a:effectLst>
                  <a:outerShdw blurRad="38100" dist="38100" dir="2700000" algn="tl">
                    <a:srgbClr val="C0C0C0"/>
                  </a:outerShdw>
                </a:effectLst>
                <a:latin typeface="Calibri" pitchFamily="34" charset="0"/>
              </a:rPr>
              <a:t>GDP growth at decadal low of 5.0%</a:t>
            </a:r>
          </a:p>
        </p:txBody>
      </p:sp>
      <p:sp>
        <p:nvSpPr>
          <p:cNvPr id="192523" name="Line 4"/>
          <p:cNvSpPr>
            <a:spLocks noChangeShapeType="1"/>
          </p:cNvSpPr>
          <p:nvPr/>
        </p:nvSpPr>
        <p:spPr bwMode="auto">
          <a:xfrm>
            <a:off x="609600" y="990600"/>
            <a:ext cx="7924800" cy="0"/>
          </a:xfrm>
          <a:prstGeom prst="line">
            <a:avLst/>
          </a:prstGeom>
          <a:noFill/>
          <a:ln w="38100">
            <a:solidFill>
              <a:schemeClr val="tx1"/>
            </a:solidFill>
            <a:round/>
            <a:headEnd/>
            <a:tailEnd/>
          </a:ln>
        </p:spPr>
        <p:txBody>
          <a:bodyPr/>
          <a:lstStyle/>
          <a:p>
            <a:endParaRPr lang="en-US"/>
          </a:p>
        </p:txBody>
      </p:sp>
      <p:sp>
        <p:nvSpPr>
          <p:cNvPr id="192524" name="Rectangle 42"/>
          <p:cNvSpPr>
            <a:spLocks noChangeArrowheads="1"/>
          </p:cNvSpPr>
          <p:nvPr/>
        </p:nvSpPr>
        <p:spPr bwMode="auto">
          <a:xfrm>
            <a:off x="898525" y="5661025"/>
            <a:ext cx="2438400" cy="304800"/>
          </a:xfrm>
          <a:prstGeom prst="rect">
            <a:avLst/>
          </a:prstGeom>
          <a:noFill/>
          <a:ln w="9525">
            <a:noFill/>
            <a:miter lim="800000"/>
            <a:headEnd/>
            <a:tailEnd/>
          </a:ln>
        </p:spPr>
        <p:txBody>
          <a:bodyPr wrap="none" lIns="91431" tIns="45716" rIns="91431" bIns="45716" anchor="ctr"/>
          <a:lstStyle/>
          <a:p>
            <a:r>
              <a:rPr lang="en-US" sz="1100" i="1">
                <a:latin typeface="Calibri" pitchFamily="34" charset="0"/>
              </a:rPr>
              <a:t>Source: CSO, CII Research</a:t>
            </a:r>
          </a:p>
        </p:txBody>
      </p:sp>
      <p:graphicFrame>
        <p:nvGraphicFramePr>
          <p:cNvPr id="192519" name="Object 7"/>
          <p:cNvGraphicFramePr>
            <a:graphicFrameLocks noChangeAspect="1"/>
          </p:cNvGraphicFramePr>
          <p:nvPr/>
        </p:nvGraphicFramePr>
        <p:xfrm>
          <a:off x="661988" y="1895475"/>
          <a:ext cx="7747000" cy="3765550"/>
        </p:xfrm>
        <a:graphic>
          <a:graphicData uri="http://schemas.openxmlformats.org/presentationml/2006/ole">
            <mc:AlternateContent xmlns:mc="http://schemas.openxmlformats.org/markup-compatibility/2006">
              <mc:Choice xmlns:v="urn:schemas-microsoft-com:vml" Requires="v">
                <p:oleObj spid="_x0000_s192520" r:id="rId4" imgW="7742591" imgH="3767655" progId="Excel.Chart.8">
                  <p:embed/>
                </p:oleObj>
              </mc:Choice>
              <mc:Fallback>
                <p:oleObj r:id="rId4" imgW="7742591" imgH="3767655" progId="Excel.Chart.8">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1988" y="1895475"/>
                        <a:ext cx="7747000" cy="3765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2525" name="Rectangle 12"/>
          <p:cNvSpPr>
            <a:spLocks noChangeArrowheads="1"/>
          </p:cNvSpPr>
          <p:nvPr/>
        </p:nvSpPr>
        <p:spPr bwMode="auto">
          <a:xfrm>
            <a:off x="5334000" y="3068638"/>
            <a:ext cx="1543050" cy="2592387"/>
          </a:xfrm>
          <a:prstGeom prst="rect">
            <a:avLst/>
          </a:prstGeom>
          <a:noFill/>
          <a:ln w="28575" cap="rnd">
            <a:solidFill>
              <a:srgbClr val="FF0000"/>
            </a:solidFill>
            <a:prstDash val="sysDot"/>
            <a:miter lim="800000"/>
            <a:headEnd/>
            <a:tailEnd/>
          </a:ln>
        </p:spPr>
        <p:txBody>
          <a:bodyPr wrap="none" anchor="ctr"/>
          <a:lstStyle/>
          <a:p>
            <a:endParaRPr lang="en-US">
              <a:latin typeface="Calibri" pitchFamily="34" charset="0"/>
            </a:endParaRPr>
          </a:p>
        </p:txBody>
      </p:sp>
      <p:sp>
        <p:nvSpPr>
          <p:cNvPr id="2" name="Footer Placeholder 1"/>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r>
              <a:rPr lang="en-US" sz="1200">
                <a:solidFill>
                  <a:schemeClr val="tx1">
                    <a:tint val="75000"/>
                  </a:schemeClr>
                </a:solidFill>
                <a:latin typeface="+mn-lt"/>
              </a:rPr>
              <a:t>© Confederation of Indian Industry</a:t>
            </a:r>
          </a:p>
        </p:txBody>
      </p:sp>
      <p:sp>
        <p:nvSpPr>
          <p:cNvPr id="3" name="Slide Number Placeholder 2"/>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41EE5CBD-5676-4B97-9B60-8E758CD7B1A2}" type="slidenum">
              <a:rPr lang="en-US" sz="1200">
                <a:solidFill>
                  <a:schemeClr val="tx1">
                    <a:tint val="75000"/>
                  </a:schemeClr>
                </a:solidFill>
                <a:latin typeface="+mn-lt"/>
              </a:rPr>
              <a:pPr algn="r" fontAlgn="auto">
                <a:spcBef>
                  <a:spcPts val="0"/>
                </a:spcBef>
                <a:spcAft>
                  <a:spcPts val="0"/>
                </a:spcAft>
                <a:defRPr/>
              </a:pPr>
              <a:t>3</a:t>
            </a:fld>
            <a:endParaRPr lang="en-US" sz="1200">
              <a:solidFill>
                <a:schemeClr val="tx1">
                  <a:tint val="75000"/>
                </a:schemeClr>
              </a:solidFill>
              <a:latin typeface="+mn-lt"/>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3"/>
          <p:cNvSpPr>
            <a:spLocks noGrp="1"/>
          </p:cNvSpPr>
          <p:nvPr>
            <p:ph type="sldNum" sz="quarter" idx="11"/>
          </p:nvPr>
        </p:nvSpPr>
        <p:spPr/>
        <p:txBody>
          <a:bodyPr/>
          <a:lstStyle/>
          <a:p>
            <a:pPr>
              <a:defRPr/>
            </a:pPr>
            <a:fld id="{09C919A8-F0E3-480A-AA3E-A6ED3DA024F1}" type="slidenum">
              <a:rPr lang="en-US"/>
              <a:pPr>
                <a:defRPr/>
              </a:pPr>
              <a:t>30</a:t>
            </a:fld>
            <a:endParaRPr lang="en-US"/>
          </a:p>
        </p:txBody>
      </p:sp>
      <p:sp>
        <p:nvSpPr>
          <p:cNvPr id="247810" name="Rectangle 6"/>
          <p:cNvSpPr txBox="1">
            <a:spLocks noGrp="1" noChangeArrowheads="1"/>
          </p:cNvSpPr>
          <p:nvPr/>
        </p:nvSpPr>
        <p:spPr bwMode="auto">
          <a:xfrm>
            <a:off x="8763000" y="6553200"/>
            <a:ext cx="609600" cy="304800"/>
          </a:xfrm>
          <a:prstGeom prst="rect">
            <a:avLst/>
          </a:prstGeom>
          <a:noFill/>
          <a:ln w="9525">
            <a:noFill/>
            <a:miter lim="800000"/>
            <a:headEnd/>
            <a:tailEnd/>
          </a:ln>
        </p:spPr>
        <p:txBody>
          <a:bodyPr/>
          <a:lstStyle/>
          <a:p>
            <a:fld id="{9516FBE3-921B-4A69-9B7C-A7F05CA26817}" type="slidenum">
              <a:rPr lang="en-US" sz="1200">
                <a:latin typeface="Calibri" pitchFamily="34" charset="0"/>
              </a:rPr>
              <a:pPr/>
              <a:t>30</a:t>
            </a:fld>
            <a:endParaRPr lang="en-US" sz="1200">
              <a:latin typeface="Calibri" pitchFamily="34" charset="0"/>
            </a:endParaRPr>
          </a:p>
        </p:txBody>
      </p:sp>
      <p:sp>
        <p:nvSpPr>
          <p:cNvPr id="10270" name="Rectangle 39"/>
          <p:cNvSpPr>
            <a:spLocks noChangeArrowheads="1"/>
          </p:cNvSpPr>
          <p:nvPr/>
        </p:nvSpPr>
        <p:spPr bwMode="auto">
          <a:xfrm>
            <a:off x="0" y="0"/>
            <a:ext cx="9144000" cy="609600"/>
          </a:xfrm>
          <a:prstGeom prst="rect">
            <a:avLst/>
          </a:prstGeom>
          <a:noFill/>
          <a:ln w="9525">
            <a:noFill/>
            <a:miter lim="800000"/>
            <a:headEnd/>
            <a:tailEnd/>
          </a:ln>
        </p:spPr>
        <p:txBody>
          <a:bodyPr lIns="91431" tIns="45716" rIns="91431" bIns="45716" anchor="ctr"/>
          <a:lstStyle/>
          <a:p>
            <a:pPr eaLnBrk="0" fontAlgn="auto" hangingPunct="0">
              <a:spcBef>
                <a:spcPts val="0"/>
              </a:spcBef>
              <a:spcAft>
                <a:spcPts val="0"/>
              </a:spcAft>
              <a:defRPr/>
            </a:pPr>
            <a:r>
              <a:rPr lang="en-US" sz="2500" b="1" dirty="0">
                <a:solidFill>
                  <a:srgbClr val="0000FF"/>
                </a:solidFill>
                <a:effectLst>
                  <a:outerShdw blurRad="38100" dist="38100" dir="2700000" algn="tl">
                    <a:srgbClr val="C0C0C0"/>
                  </a:outerShdw>
                </a:effectLst>
                <a:latin typeface="Calibri" pitchFamily="34" charset="0"/>
              </a:rPr>
              <a:t>	Focus: </a:t>
            </a:r>
            <a:r>
              <a:rPr lang="en-US" sz="2800" dirty="0">
                <a:solidFill>
                  <a:srgbClr val="FC3C08"/>
                </a:solidFill>
                <a:latin typeface="Impact" pitchFamily="34" charset="0"/>
              </a:rPr>
              <a:t>Sustainability</a:t>
            </a:r>
          </a:p>
        </p:txBody>
      </p:sp>
      <p:sp>
        <p:nvSpPr>
          <p:cNvPr id="247812" name="Line 40"/>
          <p:cNvSpPr>
            <a:spLocks noChangeShapeType="1"/>
          </p:cNvSpPr>
          <p:nvPr/>
        </p:nvSpPr>
        <p:spPr bwMode="auto">
          <a:xfrm>
            <a:off x="685800" y="685800"/>
            <a:ext cx="7924800" cy="0"/>
          </a:xfrm>
          <a:prstGeom prst="line">
            <a:avLst/>
          </a:prstGeom>
          <a:noFill/>
          <a:ln w="38100">
            <a:solidFill>
              <a:schemeClr val="tx1"/>
            </a:solidFill>
            <a:round/>
            <a:headEnd/>
            <a:tailEnd/>
          </a:ln>
        </p:spPr>
        <p:txBody>
          <a:bodyPr lIns="83210" tIns="41605" rIns="83210" bIns="41605"/>
          <a:lstStyle/>
          <a:p>
            <a:endParaRPr lang="en-US"/>
          </a:p>
        </p:txBody>
      </p:sp>
      <p:sp>
        <p:nvSpPr>
          <p:cNvPr id="71686" name="Rectangle 43"/>
          <p:cNvSpPr>
            <a:spLocks noChangeArrowheads="1"/>
          </p:cNvSpPr>
          <p:nvPr/>
        </p:nvSpPr>
        <p:spPr bwMode="auto">
          <a:xfrm>
            <a:off x="628650" y="1219200"/>
            <a:ext cx="7981950" cy="5105400"/>
          </a:xfrm>
          <a:prstGeom prst="rect">
            <a:avLst/>
          </a:prstGeom>
          <a:noFill/>
          <a:ln w="9525">
            <a:noFill/>
            <a:miter lim="800000"/>
            <a:headEnd/>
            <a:tailEnd/>
          </a:ln>
        </p:spPr>
        <p:txBody>
          <a:bodyPr lIns="91431" tIns="45716" rIns="91431" bIns="45716"/>
          <a:lstStyle/>
          <a:p>
            <a:pPr eaLnBrk="0" fontAlgn="auto" hangingPunct="0">
              <a:spcBef>
                <a:spcPct val="20000"/>
              </a:spcBef>
              <a:spcAft>
                <a:spcPts val="0"/>
              </a:spcAft>
              <a:defRPr/>
            </a:pPr>
            <a:endParaRPr lang="en-AU" sz="2400" b="1" dirty="0">
              <a:solidFill>
                <a:srgbClr val="0000FF"/>
              </a:solidFill>
              <a:effectLst>
                <a:outerShdw blurRad="38100" dist="38100" dir="2700000" algn="tl">
                  <a:srgbClr val="C0C0C0"/>
                </a:outerShdw>
              </a:effectLst>
              <a:latin typeface="Calibri" pitchFamily="34" charset="0"/>
            </a:endParaRPr>
          </a:p>
          <a:p>
            <a:pPr eaLnBrk="0" fontAlgn="auto" hangingPunct="0">
              <a:spcBef>
                <a:spcPct val="20000"/>
              </a:spcBef>
              <a:spcAft>
                <a:spcPts val="0"/>
              </a:spcAft>
              <a:defRPr/>
            </a:pPr>
            <a:endParaRPr lang="en-AU" sz="2500" b="1" dirty="0">
              <a:solidFill>
                <a:srgbClr val="0000FF"/>
              </a:solidFill>
              <a:effectLst>
                <a:outerShdw blurRad="38100" dist="38100" dir="2700000" algn="tl">
                  <a:srgbClr val="C0C0C0"/>
                </a:outerShdw>
              </a:effectLst>
              <a:latin typeface="Calibri" pitchFamily="34" charset="0"/>
            </a:endParaRPr>
          </a:p>
        </p:txBody>
      </p:sp>
      <p:sp>
        <p:nvSpPr>
          <p:cNvPr id="7" name="Rectangle 43"/>
          <p:cNvSpPr>
            <a:spLocks noChangeArrowheads="1"/>
          </p:cNvSpPr>
          <p:nvPr/>
        </p:nvSpPr>
        <p:spPr bwMode="auto">
          <a:xfrm>
            <a:off x="381000" y="685800"/>
            <a:ext cx="8362950" cy="5257800"/>
          </a:xfrm>
          <a:prstGeom prst="rect">
            <a:avLst/>
          </a:prstGeom>
          <a:noFill/>
          <a:ln w="9525">
            <a:noFill/>
            <a:miter lim="800000"/>
            <a:headEnd/>
            <a:tailEnd/>
          </a:ln>
        </p:spPr>
        <p:txBody>
          <a:bodyPr lIns="91431" tIns="45716" rIns="91431" bIns="45716"/>
          <a:lstStyle/>
          <a:p>
            <a:pPr marL="342900" indent="-34290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Given the high ecological foot print and the dependence on Oil, there is an urgent need to deepen the sustainability initiative.</a:t>
            </a:r>
          </a:p>
          <a:p>
            <a:pPr marL="342900" indent="-342900" algn="just" eaLnBrk="0" hangingPunct="0">
              <a:spcBef>
                <a:spcPct val="20000"/>
              </a:spcBef>
              <a:buFont typeface="Wingdings" pitchFamily="2" charset="2"/>
              <a:buChar char="Ø"/>
              <a:defRPr/>
            </a:pPr>
            <a:r>
              <a:rPr lang="en-US" sz="2200" b="1">
                <a:solidFill>
                  <a:srgbClr val="0000FF"/>
                </a:solidFill>
                <a:effectLst>
                  <a:outerShdw blurRad="38100" dist="38100" dir="2700000" algn="tl">
                    <a:srgbClr val="C0C0C0"/>
                  </a:outerShdw>
                </a:effectLst>
                <a:latin typeface="Calibri" pitchFamily="34" charset="0"/>
              </a:rPr>
              <a:t>CII Will…</a:t>
            </a: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Promote Green Companies through GreenCo Rating</a:t>
            </a: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Promote Green Cities, Homes, Factories, Landscaping, etc.</a:t>
            </a: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Facilitate access to reliable and clean energy through Green Power Market Development Group (GPMDG)</a:t>
            </a: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Promote use of renewables to power telecom towers (SPEED) </a:t>
            </a: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Undertake Carbon Footprint Study for different  States and recommend measures for a low carbon growth trajectory </a:t>
            </a:r>
            <a:endParaRPr lang="en-AU" sz="2500" b="1">
              <a:solidFill>
                <a:srgbClr val="0000FF"/>
              </a:solidFill>
              <a:effectLst>
                <a:outerShdw blurRad="38100" dist="38100" dir="2700000" algn="tl">
                  <a:srgbClr val="C0C0C0"/>
                </a:outerShdw>
              </a:effectLst>
              <a:latin typeface="Calibri" pitchFamily="34" charset="0"/>
            </a:endParaRP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Launch Leaders for Nature (LFN) in India with International Union for Conservation of Nature (IUCN) </a:t>
            </a:r>
          </a:p>
          <a:p>
            <a:pPr marL="742950" lvl="1" indent="-285750" algn="just" eaLnBrk="0" hangingPunct="0">
              <a:spcBef>
                <a:spcPct val="20000"/>
              </a:spcBef>
              <a:buFont typeface="Arial" charset="0"/>
              <a:buChar char="•"/>
              <a:defRPr/>
            </a:pPr>
            <a:r>
              <a:rPr lang="en-US" sz="2200" b="1">
                <a:solidFill>
                  <a:srgbClr val="0000FF"/>
                </a:solidFill>
                <a:effectLst>
                  <a:outerShdw blurRad="38100" dist="38100" dir="2700000" algn="tl">
                    <a:srgbClr val="C0C0C0"/>
                  </a:outerShdw>
                </a:effectLst>
                <a:latin typeface="Calibri" pitchFamily="34" charset="0"/>
              </a:rPr>
              <a:t>Develop a Sustainability Label for companies which will allows consumer to reward sustainability champions.</a:t>
            </a:r>
          </a:p>
          <a:p>
            <a:pPr marL="342900" indent="-342900" eaLnBrk="0" hangingPunct="0">
              <a:spcBef>
                <a:spcPct val="20000"/>
              </a:spcBef>
              <a:buFont typeface="Arial" charset="0"/>
              <a:buChar char="•"/>
              <a:defRPr/>
            </a:pPr>
            <a:endParaRPr lang="en-US" sz="2200" b="1">
              <a:solidFill>
                <a:srgbClr val="0000FF"/>
              </a:solidFill>
              <a:effectLst>
                <a:outerShdw blurRad="38100" dist="38100" dir="2700000" algn="tl">
                  <a:srgbClr val="C0C0C0"/>
                </a:outerShdw>
              </a:effectLst>
              <a:latin typeface="Calibri" pitchFamily="34" charset="0"/>
            </a:endParaRPr>
          </a:p>
          <a:p>
            <a:pPr marL="342900" indent="-342900" eaLnBrk="0" hangingPunct="0">
              <a:spcBef>
                <a:spcPct val="20000"/>
              </a:spcBef>
              <a:defRPr/>
            </a:pPr>
            <a:endParaRPr lang="en-AU" sz="2500" b="1">
              <a:solidFill>
                <a:srgbClr val="0000FF"/>
              </a:solidFill>
              <a:effectLst>
                <a:outerShdw blurRad="38100" dist="38100" dir="2700000" algn="tl">
                  <a:srgbClr val="C0C0C0"/>
                </a:outerShdw>
              </a:effectLst>
              <a:latin typeface="Calibri" pitchFamily="34" charset="0"/>
            </a:endParaRPr>
          </a:p>
          <a:p>
            <a:pPr marL="342900" indent="-342900" eaLnBrk="0" hangingPunct="0">
              <a:spcBef>
                <a:spcPct val="20000"/>
              </a:spcBef>
              <a:defRPr/>
            </a:pPr>
            <a:endParaRPr lang="en-AU" sz="2400" b="1">
              <a:solidFill>
                <a:srgbClr val="0000FF"/>
              </a:solidFill>
              <a:effectLst>
                <a:outerShdw blurRad="38100" dist="38100" dir="2700000" algn="tl">
                  <a:srgbClr val="C0C0C0"/>
                </a:outerShdw>
              </a:effectLst>
              <a:latin typeface="Calibri" pitchFamily="34" charset="0"/>
            </a:endParaRPr>
          </a:p>
          <a:p>
            <a:pPr marL="342900" indent="-342900" eaLnBrk="0" hangingPunct="0">
              <a:spcBef>
                <a:spcPct val="20000"/>
              </a:spcBef>
              <a:defRPr/>
            </a:pPr>
            <a:endParaRPr lang="en-AU" sz="2500" b="1">
              <a:solidFill>
                <a:srgbClr val="0000FF"/>
              </a:solidFill>
              <a:effectLst>
                <a:outerShdw blurRad="38100" dist="38100" dir="2700000" algn="tl">
                  <a:srgbClr val="C0C0C0"/>
                </a:outerShdw>
              </a:effectLst>
              <a:latin typeface="Calibri" pitchFamily="34" charset="0"/>
            </a:endParaRPr>
          </a:p>
        </p:txBody>
      </p:sp>
      <p:sp>
        <p:nvSpPr>
          <p:cNvPr id="8" name="Text Box 14"/>
          <p:cNvSpPr txBox="1">
            <a:spLocks noChangeArrowheads="1"/>
          </p:cNvSpPr>
          <p:nvPr/>
        </p:nvSpPr>
        <p:spPr bwMode="auto">
          <a:xfrm>
            <a:off x="762000" y="6248400"/>
            <a:ext cx="8382000" cy="457200"/>
          </a:xfrm>
          <a:prstGeom prst="rect">
            <a:avLst/>
          </a:prstGeom>
          <a:solidFill>
            <a:srgbClr val="9797FF"/>
          </a:solidFill>
          <a:ln>
            <a:noFill/>
          </a:ln>
          <a:effectLst/>
          <a:extLst/>
        </p:spPr>
        <p:txBody>
          <a:bodyPr>
            <a:spAutoFit/>
          </a:bodyPr>
          <a:lstStyle/>
          <a:p>
            <a:pPr algn="ctr">
              <a:spcBef>
                <a:spcPct val="50000"/>
              </a:spcBef>
              <a:defRPr/>
            </a:pPr>
            <a:r>
              <a:rPr lang="en-US" sz="2400">
                <a:solidFill>
                  <a:srgbClr val="FF3300"/>
                </a:solidFill>
                <a:effectLst>
                  <a:outerShdw blurRad="38100" dist="38100" dir="2700000" algn="tl">
                    <a:srgbClr val="000000"/>
                  </a:outerShdw>
                </a:effectLst>
                <a:latin typeface="Impact" pitchFamily="34" charset="0"/>
              </a:rPr>
              <a:t>CII Campaign for Green Companies</a:t>
            </a:r>
            <a:r>
              <a:rPr lang="en-US"/>
              <a:t>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1"/>
          </p:nvPr>
        </p:nvSpPr>
        <p:spPr/>
        <p:txBody>
          <a:bodyPr/>
          <a:lstStyle/>
          <a:p>
            <a:pPr>
              <a:defRPr/>
            </a:pPr>
            <a:fld id="{AAA5BADA-2033-4EB9-A473-4AD0392933C9}" type="slidenum">
              <a:rPr lang="en-US"/>
              <a:pPr>
                <a:defRPr/>
              </a:pPr>
              <a:t>31</a:t>
            </a:fld>
            <a:endParaRPr lang="en-US"/>
          </a:p>
        </p:txBody>
      </p:sp>
      <p:sp>
        <p:nvSpPr>
          <p:cNvPr id="10270" name="Rectangle 39"/>
          <p:cNvSpPr>
            <a:spLocks noChangeArrowheads="1"/>
          </p:cNvSpPr>
          <p:nvPr/>
        </p:nvSpPr>
        <p:spPr bwMode="auto">
          <a:xfrm>
            <a:off x="0" y="0"/>
            <a:ext cx="9144000" cy="838200"/>
          </a:xfrm>
          <a:prstGeom prst="rect">
            <a:avLst/>
          </a:prstGeom>
          <a:noFill/>
          <a:ln w="9525">
            <a:noFill/>
            <a:miter lim="800000"/>
            <a:headEnd/>
            <a:tailEnd/>
          </a:ln>
        </p:spPr>
        <p:txBody>
          <a:bodyPr lIns="91431" tIns="45716" rIns="91431" bIns="45716" anchor="ctr"/>
          <a:lstStyle/>
          <a:p>
            <a:pPr eaLnBrk="0" fontAlgn="auto" hangingPunct="0">
              <a:spcBef>
                <a:spcPts val="0"/>
              </a:spcBef>
              <a:spcAft>
                <a:spcPts val="0"/>
              </a:spcAft>
              <a:defRPr/>
            </a:pPr>
            <a:r>
              <a:rPr lang="en-US" sz="2500" b="1" dirty="0">
                <a:solidFill>
                  <a:srgbClr val="0000FF"/>
                </a:solidFill>
                <a:effectLst>
                  <a:outerShdw blurRad="38100" dist="38100" dir="2700000" algn="tl">
                    <a:srgbClr val="C0C0C0"/>
                  </a:outerShdw>
                </a:effectLst>
                <a:latin typeface="Calibri" pitchFamily="34" charset="0"/>
              </a:rPr>
              <a:t>	Focus</a:t>
            </a:r>
            <a:r>
              <a:rPr lang="en-US" sz="2000" b="1" dirty="0">
                <a:solidFill>
                  <a:srgbClr val="0000FF"/>
                </a:solidFill>
                <a:effectLst>
                  <a:outerShdw blurRad="38100" dist="38100" dir="2700000" algn="tl">
                    <a:srgbClr val="C0C0C0"/>
                  </a:outerShdw>
                </a:effectLst>
                <a:latin typeface="Calibri" pitchFamily="34" charset="0"/>
              </a:rPr>
              <a:t>:  </a:t>
            </a:r>
            <a:r>
              <a:rPr lang="en-US" sz="2800" dirty="0">
                <a:solidFill>
                  <a:srgbClr val="FC3C08"/>
                </a:solidFill>
                <a:latin typeface="Impact" pitchFamily="34" charset="0"/>
              </a:rPr>
              <a:t>Global Engagement</a:t>
            </a:r>
          </a:p>
        </p:txBody>
      </p:sp>
      <p:sp>
        <p:nvSpPr>
          <p:cNvPr id="249859" name="Line 40"/>
          <p:cNvSpPr>
            <a:spLocks noChangeShapeType="1"/>
          </p:cNvSpPr>
          <p:nvPr/>
        </p:nvSpPr>
        <p:spPr bwMode="auto">
          <a:xfrm>
            <a:off x="685800" y="685800"/>
            <a:ext cx="7924800" cy="0"/>
          </a:xfrm>
          <a:prstGeom prst="line">
            <a:avLst/>
          </a:prstGeom>
          <a:noFill/>
          <a:ln w="38100">
            <a:solidFill>
              <a:schemeClr val="tx1"/>
            </a:solidFill>
            <a:round/>
            <a:headEnd/>
            <a:tailEnd/>
          </a:ln>
        </p:spPr>
        <p:txBody>
          <a:bodyPr lIns="83210" tIns="41605" rIns="83210" bIns="41605"/>
          <a:lstStyle/>
          <a:p>
            <a:endParaRPr lang="en-US"/>
          </a:p>
        </p:txBody>
      </p:sp>
      <p:sp>
        <p:nvSpPr>
          <p:cNvPr id="71686" name="Rectangle 43"/>
          <p:cNvSpPr>
            <a:spLocks noChangeArrowheads="1"/>
          </p:cNvSpPr>
          <p:nvPr/>
        </p:nvSpPr>
        <p:spPr bwMode="auto">
          <a:xfrm>
            <a:off x="654050" y="1028700"/>
            <a:ext cx="7981950" cy="5105400"/>
          </a:xfrm>
          <a:prstGeom prst="rect">
            <a:avLst/>
          </a:prstGeom>
          <a:noFill/>
          <a:ln w="9525">
            <a:noFill/>
            <a:miter lim="800000"/>
            <a:headEnd/>
            <a:tailEnd/>
          </a:ln>
        </p:spPr>
        <p:txBody>
          <a:bodyPr lIns="91431" tIns="45716" rIns="91431" bIns="45716"/>
          <a:lstStyle/>
          <a:p>
            <a:pPr eaLnBrk="0" fontAlgn="auto" hangingPunct="0">
              <a:spcBef>
                <a:spcPct val="20000"/>
              </a:spcBef>
              <a:spcAft>
                <a:spcPts val="0"/>
              </a:spcAft>
              <a:defRPr/>
            </a:pPr>
            <a:endParaRPr lang="en-AU" sz="2400" b="1" dirty="0">
              <a:solidFill>
                <a:srgbClr val="0000FF"/>
              </a:solidFill>
              <a:effectLst>
                <a:outerShdw blurRad="38100" dist="38100" dir="2700000" algn="tl">
                  <a:srgbClr val="C0C0C0"/>
                </a:outerShdw>
              </a:effectLst>
              <a:latin typeface="Calibri" pitchFamily="34" charset="0"/>
            </a:endParaRPr>
          </a:p>
          <a:p>
            <a:pPr eaLnBrk="0" fontAlgn="auto" hangingPunct="0">
              <a:spcBef>
                <a:spcPct val="20000"/>
              </a:spcBef>
              <a:spcAft>
                <a:spcPts val="0"/>
              </a:spcAft>
              <a:defRPr/>
            </a:pPr>
            <a:endParaRPr lang="en-AU" sz="2500" b="1" dirty="0">
              <a:solidFill>
                <a:srgbClr val="0000FF"/>
              </a:solidFill>
              <a:effectLst>
                <a:outerShdw blurRad="38100" dist="38100" dir="2700000" algn="tl">
                  <a:srgbClr val="C0C0C0"/>
                </a:outerShdw>
              </a:effectLst>
              <a:latin typeface="Calibri" pitchFamily="34" charset="0"/>
            </a:endParaRPr>
          </a:p>
        </p:txBody>
      </p:sp>
      <p:sp>
        <p:nvSpPr>
          <p:cNvPr id="7" name="Rectangle 43"/>
          <p:cNvSpPr>
            <a:spLocks noChangeArrowheads="1"/>
          </p:cNvSpPr>
          <p:nvPr/>
        </p:nvSpPr>
        <p:spPr bwMode="auto">
          <a:xfrm>
            <a:off x="228600" y="762000"/>
            <a:ext cx="8610600" cy="4419600"/>
          </a:xfrm>
          <a:prstGeom prst="rect">
            <a:avLst/>
          </a:prstGeom>
          <a:noFill/>
          <a:ln w="9525">
            <a:noFill/>
            <a:miter lim="800000"/>
            <a:headEnd/>
            <a:tailEnd/>
          </a:ln>
        </p:spPr>
        <p:txBody>
          <a:bodyPr lIns="91431" tIns="45716" rIns="91431" bIns="45716"/>
          <a:lstStyle/>
          <a:p>
            <a:pPr algn="just" eaLnBrk="0" hangingPunct="0">
              <a:spcBef>
                <a:spcPts val="200"/>
              </a:spcBef>
              <a:spcAft>
                <a:spcPts val="200"/>
              </a:spcAft>
              <a:buFont typeface="Wingdings" pitchFamily="2" charset="2"/>
              <a:buChar char="Ø"/>
              <a:defRPr/>
            </a:pPr>
            <a:r>
              <a:rPr lang="en-AU" sz="2000" b="1">
                <a:solidFill>
                  <a:srgbClr val="0000FF"/>
                </a:solidFill>
                <a:effectLst>
                  <a:outerShdw blurRad="38100" dist="38100" dir="2700000" algn="tl">
                    <a:srgbClr val="C0C0C0"/>
                  </a:outerShdw>
                </a:effectLst>
                <a:latin typeface="Calibri" pitchFamily="34" charset="0"/>
              </a:rPr>
              <a:t>Priorities</a:t>
            </a:r>
          </a:p>
          <a:p>
            <a:pPr marL="742950" lvl="1" indent="-285750" algn="just" eaLnBrk="0" hangingPunct="0">
              <a:spcBef>
                <a:spcPts val="200"/>
              </a:spcBef>
              <a:spcAft>
                <a:spcPts val="200"/>
              </a:spcAft>
              <a:buFont typeface="Arial" charset="0"/>
              <a:buChar char="•"/>
              <a:defRPr/>
            </a:pPr>
            <a:r>
              <a:rPr lang="en-AU" sz="2000" b="1">
                <a:solidFill>
                  <a:srgbClr val="0000FF"/>
                </a:solidFill>
                <a:effectLst>
                  <a:outerShdw blurRad="38100" dist="38100" dir="2700000" algn="tl">
                    <a:srgbClr val="C0C0C0"/>
                  </a:outerShdw>
                </a:effectLst>
                <a:latin typeface="Calibri" pitchFamily="34" charset="0"/>
              </a:rPr>
              <a:t>Widen focus on boosting exports to new emerging markets like Latin American, ASEAN , Africa and CIS countries; reduce trade deficit with China</a:t>
            </a:r>
          </a:p>
          <a:p>
            <a:pPr marL="742950" lvl="1" indent="-285750" algn="just" eaLnBrk="0" hangingPunct="0">
              <a:spcBef>
                <a:spcPts val="200"/>
              </a:spcBef>
              <a:spcAft>
                <a:spcPts val="200"/>
              </a:spcAft>
              <a:buFont typeface="Arial" charset="0"/>
              <a:buChar char="•"/>
              <a:defRPr/>
            </a:pPr>
            <a:r>
              <a:rPr lang="en-AU" sz="2000" b="1">
                <a:solidFill>
                  <a:srgbClr val="0000FF"/>
                </a:solidFill>
                <a:effectLst>
                  <a:outerShdw blurRad="38100" dist="38100" dir="2700000" algn="tl">
                    <a:srgbClr val="C0C0C0"/>
                  </a:outerShdw>
                </a:effectLst>
                <a:latin typeface="Calibri" pitchFamily="34" charset="0"/>
              </a:rPr>
              <a:t>FTAs: Help industry to make use of existing FTAs to their advantage and integrate into the regional/global value chain </a:t>
            </a:r>
          </a:p>
          <a:p>
            <a:pPr algn="just" eaLnBrk="0" hangingPunct="0">
              <a:spcBef>
                <a:spcPts val="200"/>
              </a:spcBef>
              <a:spcAft>
                <a:spcPts val="200"/>
              </a:spcAft>
              <a:buFont typeface="Wingdings" pitchFamily="2" charset="2"/>
              <a:buChar char="Ø"/>
              <a:defRPr/>
            </a:pPr>
            <a:r>
              <a:rPr lang="en-AU" sz="2000" b="1">
                <a:solidFill>
                  <a:srgbClr val="0000FF"/>
                </a:solidFill>
                <a:effectLst>
                  <a:outerShdw blurRad="38100" dist="38100" dir="2700000" algn="tl">
                    <a:srgbClr val="C0C0C0"/>
                  </a:outerShdw>
                </a:effectLst>
                <a:latin typeface="Calibri" pitchFamily="34" charset="0"/>
              </a:rPr>
              <a:t>CII will…</a:t>
            </a:r>
          </a:p>
          <a:p>
            <a:pPr marL="742950" lvl="1" indent="-285750" algn="just" eaLnBrk="0" hangingPunct="0">
              <a:spcBef>
                <a:spcPts val="200"/>
              </a:spcBef>
              <a:spcAft>
                <a:spcPts val="200"/>
              </a:spcAft>
              <a:buFont typeface="Arial" charset="0"/>
              <a:buChar char="•"/>
              <a:defRPr/>
            </a:pPr>
            <a:r>
              <a:rPr lang="en-AU" sz="2000" b="1">
                <a:solidFill>
                  <a:srgbClr val="0000FF"/>
                </a:solidFill>
                <a:effectLst>
                  <a:outerShdw blurRad="38100" dist="38100" dir="2700000" algn="tl">
                    <a:srgbClr val="C0C0C0"/>
                  </a:outerShdw>
                </a:effectLst>
                <a:latin typeface="Calibri" pitchFamily="34" charset="0"/>
              </a:rPr>
              <a:t>focus on key areas for global engagement – sourcing of raw materials, energy &amp; food security, external trade enhancement</a:t>
            </a:r>
          </a:p>
          <a:p>
            <a:pPr marL="742950" lvl="1" indent="-285750" algn="just" eaLnBrk="0" hangingPunct="0">
              <a:spcBef>
                <a:spcPts val="200"/>
              </a:spcBef>
              <a:spcAft>
                <a:spcPts val="200"/>
              </a:spcAft>
              <a:buFont typeface="Arial" charset="0"/>
              <a:buChar char="•"/>
              <a:defRPr/>
            </a:pPr>
            <a:r>
              <a:rPr lang="en-AU" sz="2000" b="1">
                <a:solidFill>
                  <a:srgbClr val="0000FF"/>
                </a:solidFill>
                <a:effectLst>
                  <a:outerShdw blurRad="38100" dist="38100" dir="2700000" algn="tl">
                    <a:srgbClr val="C0C0C0"/>
                  </a:outerShdw>
                </a:effectLst>
                <a:latin typeface="Calibri" pitchFamily="34" charset="0"/>
              </a:rPr>
              <a:t>Deepening engagement with South Asia, South East Asia, Gulf and Africa</a:t>
            </a:r>
          </a:p>
          <a:p>
            <a:pPr marL="742950" lvl="1" indent="-285750" algn="just" eaLnBrk="0" hangingPunct="0">
              <a:spcBef>
                <a:spcPts val="200"/>
              </a:spcBef>
              <a:spcAft>
                <a:spcPts val="200"/>
              </a:spcAft>
              <a:buFont typeface="Arial" charset="0"/>
              <a:buChar char="•"/>
              <a:defRPr/>
            </a:pPr>
            <a:r>
              <a:rPr lang="en-AU" sz="2000" b="1">
                <a:solidFill>
                  <a:srgbClr val="0000FF"/>
                </a:solidFill>
                <a:effectLst>
                  <a:outerShdw blurRad="38100" dist="38100" dir="2700000" algn="tl">
                    <a:srgbClr val="C0C0C0"/>
                  </a:outerShdw>
                </a:effectLst>
                <a:latin typeface="Calibri" pitchFamily="34" charset="0"/>
              </a:rPr>
              <a:t>Continue Strategic Dialogues: US, Israel, Japan and Singapore</a:t>
            </a:r>
          </a:p>
          <a:p>
            <a:pPr marL="742950" lvl="1" indent="-285750" algn="just" eaLnBrk="0" hangingPunct="0">
              <a:spcBef>
                <a:spcPts val="200"/>
              </a:spcBef>
              <a:spcAft>
                <a:spcPts val="200"/>
              </a:spcAft>
              <a:buFont typeface="Arial" charset="0"/>
              <a:buChar char="•"/>
              <a:defRPr/>
            </a:pPr>
            <a:r>
              <a:rPr lang="en-AU" sz="2000" b="1">
                <a:solidFill>
                  <a:srgbClr val="0000FF"/>
                </a:solidFill>
                <a:effectLst>
                  <a:outerShdw blurRad="38100" dist="38100" dir="2700000" algn="tl">
                    <a:srgbClr val="C0C0C0"/>
                  </a:outerShdw>
                </a:effectLst>
                <a:latin typeface="Calibri" pitchFamily="34" charset="0"/>
              </a:rPr>
              <a:t>Deepen Multilateral engagement: ADB, B-20, BIMSTEC, BRICS, IBSA,  OECD, WTO, World Bank</a:t>
            </a:r>
          </a:p>
          <a:p>
            <a:pPr marL="742950" lvl="1" indent="-285750" algn="just" eaLnBrk="0" hangingPunct="0">
              <a:spcBef>
                <a:spcPts val="200"/>
              </a:spcBef>
              <a:spcAft>
                <a:spcPts val="200"/>
              </a:spcAft>
              <a:buFont typeface="Arial" charset="0"/>
              <a:buChar char="•"/>
              <a:defRPr/>
            </a:pPr>
            <a:r>
              <a:rPr lang="en-AU" sz="2000" b="1">
                <a:solidFill>
                  <a:srgbClr val="0000FF"/>
                </a:solidFill>
                <a:effectLst>
                  <a:outerShdw blurRad="38100" dist="38100" dir="2700000" algn="tl">
                    <a:srgbClr val="C0C0C0"/>
                  </a:outerShdw>
                </a:effectLst>
                <a:latin typeface="Calibri" pitchFamily="34" charset="0"/>
              </a:rPr>
              <a:t>High powered CEO delegation visits to focus Countries – Angola, Bangladesh, Canada, China , D R Congo, Japan, Pakistan , Russia, Singapore, Sri Lanka,  Tanzania, UK, US</a:t>
            </a:r>
          </a:p>
        </p:txBody>
      </p:sp>
      <p:sp>
        <p:nvSpPr>
          <p:cNvPr id="2" name="Footer Placeholder 1"/>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r>
              <a:rPr lang="en-US" sz="1200" dirty="0">
                <a:solidFill>
                  <a:schemeClr val="tx1">
                    <a:tint val="75000"/>
                  </a:schemeClr>
                </a:solidFill>
                <a:latin typeface="+mn-lt"/>
              </a:rPr>
              <a:t>© Confederation of Indian Industry</a:t>
            </a:r>
          </a:p>
        </p:txBody>
      </p:sp>
      <p:sp>
        <p:nvSpPr>
          <p:cNvPr id="3" name="Slide Number Placeholder 2"/>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894790DA-5FEF-40C2-A728-8F46FF60A7AD}" type="slidenum">
              <a:rPr lang="en-US" sz="1200">
                <a:solidFill>
                  <a:schemeClr val="tx1">
                    <a:tint val="75000"/>
                  </a:schemeClr>
                </a:solidFill>
                <a:latin typeface="+mn-lt"/>
              </a:rPr>
              <a:pPr algn="r" fontAlgn="auto">
                <a:spcBef>
                  <a:spcPts val="0"/>
                </a:spcBef>
                <a:spcAft>
                  <a:spcPts val="0"/>
                </a:spcAft>
                <a:defRPr/>
              </a:pPr>
              <a:t>31</a:t>
            </a:fld>
            <a:endParaRPr lang="en-US" sz="1200">
              <a:solidFill>
                <a:schemeClr val="tx1">
                  <a:tint val="75000"/>
                </a:schemeClr>
              </a:solidFill>
              <a:latin typeface="+mn-lt"/>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1"/>
          </p:nvPr>
        </p:nvSpPr>
        <p:spPr/>
        <p:txBody>
          <a:bodyPr/>
          <a:lstStyle/>
          <a:p>
            <a:pPr>
              <a:defRPr/>
            </a:pPr>
            <a:fld id="{86BFDEF1-23D7-49F5-844A-F146D7A7518D}" type="slidenum">
              <a:rPr lang="en-US"/>
              <a:pPr>
                <a:defRPr/>
              </a:pPr>
              <a:t>32</a:t>
            </a:fld>
            <a:endParaRPr lang="en-US"/>
          </a:p>
        </p:txBody>
      </p:sp>
      <p:sp>
        <p:nvSpPr>
          <p:cNvPr id="10270" name="Rectangle 39"/>
          <p:cNvSpPr>
            <a:spLocks noChangeArrowheads="1"/>
          </p:cNvSpPr>
          <p:nvPr/>
        </p:nvSpPr>
        <p:spPr bwMode="auto">
          <a:xfrm>
            <a:off x="0" y="0"/>
            <a:ext cx="9144000" cy="762000"/>
          </a:xfrm>
          <a:prstGeom prst="rect">
            <a:avLst/>
          </a:prstGeom>
          <a:noFill/>
          <a:ln w="9525">
            <a:noFill/>
            <a:miter lim="800000"/>
            <a:headEnd/>
            <a:tailEnd/>
          </a:ln>
        </p:spPr>
        <p:txBody>
          <a:bodyPr lIns="91431" tIns="45716" rIns="91431" bIns="45716" anchor="ctr"/>
          <a:lstStyle/>
          <a:p>
            <a:pPr eaLnBrk="0" fontAlgn="auto" hangingPunct="0">
              <a:spcBef>
                <a:spcPts val="0"/>
              </a:spcBef>
              <a:spcAft>
                <a:spcPts val="0"/>
              </a:spcAft>
              <a:defRPr/>
            </a:pPr>
            <a:r>
              <a:rPr lang="en-US" sz="2500" b="1" dirty="0">
                <a:solidFill>
                  <a:srgbClr val="0000FF"/>
                </a:solidFill>
                <a:effectLst>
                  <a:outerShdw blurRad="38100" dist="38100" dir="2700000" algn="tl">
                    <a:srgbClr val="C0C0C0"/>
                  </a:outerShdw>
                </a:effectLst>
                <a:latin typeface="Calibri" pitchFamily="34" charset="0"/>
              </a:rPr>
              <a:t>	</a:t>
            </a:r>
            <a:r>
              <a:rPr lang="en-US" sz="2800" dirty="0">
                <a:solidFill>
                  <a:srgbClr val="FC3C08"/>
                </a:solidFill>
                <a:latin typeface="Impact" pitchFamily="34" charset="0"/>
              </a:rPr>
              <a:t> To Sum Up  </a:t>
            </a:r>
          </a:p>
        </p:txBody>
      </p:sp>
      <p:sp>
        <p:nvSpPr>
          <p:cNvPr id="251907" name="Line 40"/>
          <p:cNvSpPr>
            <a:spLocks noChangeShapeType="1"/>
          </p:cNvSpPr>
          <p:nvPr/>
        </p:nvSpPr>
        <p:spPr bwMode="auto">
          <a:xfrm>
            <a:off x="685800" y="762000"/>
            <a:ext cx="7924800" cy="0"/>
          </a:xfrm>
          <a:prstGeom prst="line">
            <a:avLst/>
          </a:prstGeom>
          <a:noFill/>
          <a:ln w="38100">
            <a:solidFill>
              <a:schemeClr val="tx1"/>
            </a:solidFill>
            <a:round/>
            <a:headEnd/>
            <a:tailEnd/>
          </a:ln>
        </p:spPr>
        <p:txBody>
          <a:bodyPr lIns="83210" tIns="41605" rIns="83210" bIns="41605"/>
          <a:lstStyle/>
          <a:p>
            <a:endParaRPr lang="en-US"/>
          </a:p>
        </p:txBody>
      </p:sp>
      <p:sp>
        <p:nvSpPr>
          <p:cNvPr id="71686" name="Rectangle 43"/>
          <p:cNvSpPr>
            <a:spLocks noChangeArrowheads="1"/>
          </p:cNvSpPr>
          <p:nvPr/>
        </p:nvSpPr>
        <p:spPr bwMode="auto">
          <a:xfrm>
            <a:off x="628650" y="1219200"/>
            <a:ext cx="7981950" cy="5105400"/>
          </a:xfrm>
          <a:prstGeom prst="rect">
            <a:avLst/>
          </a:prstGeom>
          <a:noFill/>
          <a:ln w="9525">
            <a:noFill/>
            <a:miter lim="800000"/>
            <a:headEnd/>
            <a:tailEnd/>
          </a:ln>
        </p:spPr>
        <p:txBody>
          <a:bodyPr lIns="91431" tIns="45716" rIns="91431" bIns="45716"/>
          <a:lstStyle/>
          <a:p>
            <a:pPr marL="342900" indent="-342900" eaLnBrk="0" fontAlgn="auto" hangingPunct="0">
              <a:spcBef>
                <a:spcPct val="20000"/>
              </a:spcBef>
              <a:spcAft>
                <a:spcPts val="0"/>
              </a:spcAft>
              <a:buFont typeface="Arial" pitchFamily="34" charset="0"/>
              <a:buChar char="•"/>
              <a:defRPr/>
            </a:pPr>
            <a:endParaRPr lang="en-AU" sz="2500" b="1" dirty="0">
              <a:solidFill>
                <a:srgbClr val="0000FF"/>
              </a:solidFill>
              <a:effectLst>
                <a:outerShdw blurRad="38100" dist="38100" dir="2700000" algn="tl">
                  <a:srgbClr val="C0C0C0"/>
                </a:outerShdw>
              </a:effectLst>
              <a:latin typeface="Calibri" pitchFamily="34" charset="0"/>
            </a:endParaRPr>
          </a:p>
          <a:p>
            <a:pPr marL="342900" indent="-342900" eaLnBrk="0" fontAlgn="auto" hangingPunct="0">
              <a:spcBef>
                <a:spcPct val="20000"/>
              </a:spcBef>
              <a:spcAft>
                <a:spcPts val="0"/>
              </a:spcAft>
              <a:buFont typeface="Arial" pitchFamily="34" charset="0"/>
              <a:buChar char="•"/>
              <a:defRPr/>
            </a:pPr>
            <a:endParaRPr lang="en-AU" sz="2500" b="1" dirty="0">
              <a:solidFill>
                <a:srgbClr val="0000FF"/>
              </a:solidFill>
              <a:effectLst>
                <a:outerShdw blurRad="38100" dist="38100" dir="2700000" algn="tl">
                  <a:srgbClr val="C0C0C0"/>
                </a:outerShdw>
              </a:effectLst>
              <a:latin typeface="Calibri" pitchFamily="34" charset="0"/>
            </a:endParaRPr>
          </a:p>
        </p:txBody>
      </p:sp>
      <p:sp>
        <p:nvSpPr>
          <p:cNvPr id="6" name="Rectangle 5"/>
          <p:cNvSpPr/>
          <p:nvPr/>
        </p:nvSpPr>
        <p:spPr>
          <a:xfrm>
            <a:off x="457200" y="914400"/>
            <a:ext cx="8229600" cy="5086350"/>
          </a:xfrm>
          <a:prstGeom prst="rect">
            <a:avLst/>
          </a:prstGeom>
        </p:spPr>
        <p:txBody>
          <a:bodyPr>
            <a:spAutoFit/>
          </a:bodyPr>
          <a:lstStyle/>
          <a:p>
            <a:pPr marL="342900" indent="-342900" algn="just" eaLnBrk="0" hangingPunct="0">
              <a:spcBef>
                <a:spcPct val="20000"/>
              </a:spcBef>
              <a:buFont typeface="Arial" charset="0"/>
              <a:buChar char="•"/>
              <a:defRPr/>
            </a:pPr>
            <a:r>
              <a:rPr lang="en-AU" sz="2000" b="1">
                <a:solidFill>
                  <a:srgbClr val="0000FF"/>
                </a:solidFill>
                <a:effectLst>
                  <a:outerShdw blurRad="38100" dist="38100" dir="2700000" algn="tl">
                    <a:srgbClr val="C0C0C0"/>
                  </a:outerShdw>
                </a:effectLst>
                <a:latin typeface="Calibri" pitchFamily="34" charset="0"/>
              </a:rPr>
              <a:t>CII for easier monetary policy-reasonable credit cost and adequate liquidity in the market</a:t>
            </a:r>
          </a:p>
          <a:p>
            <a:pPr marL="342900" indent="-342900" algn="just" eaLnBrk="0" hangingPunct="0">
              <a:spcBef>
                <a:spcPct val="20000"/>
              </a:spcBef>
              <a:buFont typeface="Arial" charset="0"/>
              <a:buChar char="•"/>
              <a:defRPr/>
            </a:pPr>
            <a:r>
              <a:rPr lang="en-AU" sz="2000" b="1">
                <a:solidFill>
                  <a:srgbClr val="0000FF"/>
                </a:solidFill>
                <a:effectLst>
                  <a:outerShdw blurRad="38100" dist="38100" dir="2700000" algn="tl">
                    <a:srgbClr val="C0C0C0"/>
                  </a:outerShdw>
                </a:effectLst>
                <a:latin typeface="Calibri" pitchFamily="34" charset="0"/>
              </a:rPr>
              <a:t>CII will set up</a:t>
            </a:r>
            <a:r>
              <a:rPr lang="en-AU" b="1">
                <a:solidFill>
                  <a:srgbClr val="0000FF"/>
                </a:solidFill>
                <a:effectLst>
                  <a:outerShdw blurRad="38100" dist="38100" dir="2700000" algn="tl">
                    <a:srgbClr val="C0C0C0"/>
                  </a:outerShdw>
                </a:effectLst>
              </a:rPr>
              <a:t> a Task Force to recommend strategies to improve business regulations in India</a:t>
            </a:r>
            <a:r>
              <a:rPr lang="en-AU"/>
              <a:t> </a:t>
            </a:r>
          </a:p>
          <a:p>
            <a:pPr marL="342900" indent="-342900" algn="just" eaLnBrk="0" hangingPunct="0">
              <a:spcBef>
                <a:spcPct val="20000"/>
              </a:spcBef>
              <a:buFont typeface="Arial" charset="0"/>
              <a:buChar char="•"/>
              <a:defRPr/>
            </a:pPr>
            <a:r>
              <a:rPr lang="en-AU" sz="2000" b="1">
                <a:solidFill>
                  <a:srgbClr val="0000FF"/>
                </a:solidFill>
                <a:effectLst>
                  <a:outerShdw blurRad="38100" dist="38100" dir="2700000" algn="tl">
                    <a:srgbClr val="C0C0C0"/>
                  </a:outerShdw>
                </a:effectLst>
                <a:latin typeface="Calibri" pitchFamily="34" charset="0"/>
              </a:rPr>
              <a:t>CII will </a:t>
            </a:r>
            <a:r>
              <a:rPr lang="en-US" sz="2000" b="1">
                <a:solidFill>
                  <a:srgbClr val="0000FF"/>
                </a:solidFill>
                <a:effectLst>
                  <a:outerShdw blurRad="38100" dist="38100" dir="2700000" algn="tl">
                    <a:srgbClr val="C0C0C0"/>
                  </a:outerShdw>
                </a:effectLst>
                <a:latin typeface="Calibri" pitchFamily="34" charset="0"/>
                <a:cs typeface="Tahoma" pitchFamily="34" charset="0"/>
              </a:rPr>
              <a:t>monitor implementation &amp; undertake advocacy for Infrastructure Projects of National Importance</a:t>
            </a:r>
          </a:p>
          <a:p>
            <a:pPr marL="342900" indent="-342900" algn="just" eaLnBrk="0" hangingPunct="0">
              <a:spcBef>
                <a:spcPct val="20000"/>
              </a:spcBef>
              <a:buFont typeface="Arial" charset="0"/>
              <a:buChar char="•"/>
              <a:defRPr/>
            </a:pPr>
            <a:r>
              <a:rPr lang="en-AU" sz="2000" b="1">
                <a:solidFill>
                  <a:srgbClr val="0000FF"/>
                </a:solidFill>
                <a:effectLst>
                  <a:outerShdw blurRad="38100" dist="38100" dir="2700000" algn="tl">
                    <a:srgbClr val="C0C0C0"/>
                  </a:outerShdw>
                </a:effectLst>
                <a:latin typeface="Calibri" pitchFamily="34" charset="0"/>
              </a:rPr>
              <a:t>CII will continue policy advocacy on implementation of GST</a:t>
            </a:r>
          </a:p>
          <a:p>
            <a:pPr marL="342900" indent="-342900" algn="just" eaLnBrk="0" hangingPunct="0">
              <a:spcBef>
                <a:spcPct val="20000"/>
              </a:spcBef>
              <a:buFont typeface="Arial" charset="0"/>
              <a:buChar char="•"/>
              <a:defRPr/>
            </a:pPr>
            <a:r>
              <a:rPr lang="en-AU" sz="2000" b="1">
                <a:solidFill>
                  <a:srgbClr val="0000FF"/>
                </a:solidFill>
                <a:effectLst>
                  <a:outerShdw blurRad="38100" dist="38100" dir="2700000" algn="tl">
                    <a:srgbClr val="C0C0C0"/>
                  </a:outerShdw>
                </a:effectLst>
                <a:latin typeface="Calibri" pitchFamily="34" charset="0"/>
              </a:rPr>
              <a:t>CII will continue to engage with the Government and Political parties on FDI in critical sectors (insurance and pension funds) </a:t>
            </a:r>
          </a:p>
          <a:p>
            <a:pPr marL="342900" indent="-342900" algn="just" eaLnBrk="0" hangingPunct="0">
              <a:spcBef>
                <a:spcPct val="20000"/>
              </a:spcBef>
              <a:buFont typeface="Arial" charset="0"/>
              <a:buChar char="•"/>
              <a:defRPr/>
            </a:pPr>
            <a:r>
              <a:rPr lang="en-AU" sz="2000" b="1">
                <a:solidFill>
                  <a:srgbClr val="0000FF"/>
                </a:solidFill>
                <a:effectLst>
                  <a:outerShdw blurRad="38100" dist="38100" dir="2700000" algn="tl">
                    <a:srgbClr val="C0C0C0"/>
                  </a:outerShdw>
                </a:effectLst>
                <a:latin typeface="Calibri" pitchFamily="34" charset="0"/>
              </a:rPr>
              <a:t>CII will  set up a Central Task Force to monitor State Reforms</a:t>
            </a:r>
          </a:p>
          <a:p>
            <a:pPr marL="342900" indent="-342900" algn="just" eaLnBrk="0" hangingPunct="0">
              <a:spcBef>
                <a:spcPct val="20000"/>
              </a:spcBef>
              <a:buFont typeface="Arial" charset="0"/>
              <a:buChar char="•"/>
              <a:defRPr/>
            </a:pPr>
            <a:r>
              <a:rPr lang="en-AU" sz="2000" b="1">
                <a:solidFill>
                  <a:srgbClr val="0000FF"/>
                </a:solidFill>
                <a:effectLst>
                  <a:outerShdw blurRad="38100" dist="38100" dir="2700000" algn="tl">
                    <a:srgbClr val="C0C0C0"/>
                  </a:outerShdw>
                </a:effectLst>
                <a:latin typeface="Calibri" pitchFamily="34" charset="0"/>
              </a:rPr>
              <a:t>CII will help transform 100 SMEs ( 25 in each region) to mid-size and large companies</a:t>
            </a:r>
          </a:p>
          <a:p>
            <a:pPr marL="342900" indent="-342900" algn="just" eaLnBrk="0" hangingPunct="0">
              <a:spcBef>
                <a:spcPct val="20000"/>
              </a:spcBef>
              <a:buFont typeface="Arial" charset="0"/>
              <a:buChar char="•"/>
              <a:defRPr/>
            </a:pPr>
            <a:r>
              <a:rPr lang="en-AU" sz="2000" b="1">
                <a:solidFill>
                  <a:srgbClr val="0000FF"/>
                </a:solidFill>
                <a:effectLst>
                  <a:outerShdw blurRad="38100" dist="38100" dir="2700000" algn="tl">
                    <a:srgbClr val="C0C0C0"/>
                  </a:outerShdw>
                </a:effectLst>
                <a:latin typeface="Calibri" pitchFamily="34" charset="0"/>
              </a:rPr>
              <a:t>CII will launch a campaign for Green Companies</a:t>
            </a:r>
          </a:p>
          <a:p>
            <a:pPr marL="342900" indent="-342900" algn="just" eaLnBrk="0" hangingPunct="0">
              <a:spcBef>
                <a:spcPct val="20000"/>
              </a:spcBef>
              <a:buFont typeface="Arial" charset="0"/>
              <a:buChar char="•"/>
              <a:defRPr/>
            </a:pPr>
            <a:r>
              <a:rPr lang="en-AU" sz="2000" b="1">
                <a:solidFill>
                  <a:srgbClr val="0000FF"/>
                </a:solidFill>
                <a:effectLst>
                  <a:outerShdw blurRad="38100" dist="38100" dir="2700000" algn="tl">
                    <a:srgbClr val="C0C0C0"/>
                  </a:outerShdw>
                </a:effectLst>
                <a:latin typeface="Calibri" pitchFamily="34" charset="0"/>
              </a:rPr>
              <a:t>CII will set up </a:t>
            </a:r>
            <a:r>
              <a:rPr lang="en-US" b="1">
                <a:solidFill>
                  <a:srgbClr val="0000FF"/>
                </a:solidFill>
                <a:effectLst>
                  <a:outerShdw blurRad="38100" dist="38100" dir="2700000" algn="tl">
                    <a:srgbClr val="C0C0C0"/>
                  </a:outerShdw>
                </a:effectLst>
              </a:rPr>
              <a:t>3 Sector Skill Councils, 4 Skill Hubs and 17 CII-PanIIT Skill Gurukuls</a:t>
            </a:r>
          </a:p>
        </p:txBody>
      </p:sp>
      <p:sp>
        <p:nvSpPr>
          <p:cNvPr id="2" name="Footer Placeholder 1"/>
          <p:cNvSpPr>
            <a:spLocks noGrp="1"/>
          </p:cNvSpPr>
          <p:nvPr>
            <p:ph type="ftr" sz="quarter" idx="10"/>
          </p:nvPr>
        </p:nvSpPr>
        <p:spPr/>
        <p:txBody>
          <a:bodyPr rtlCol="0"/>
          <a:lstStyle/>
          <a:p>
            <a:pPr fontAlgn="auto">
              <a:spcBef>
                <a:spcPts val="0"/>
              </a:spcBef>
              <a:spcAft>
                <a:spcPts val="0"/>
              </a:spcAft>
              <a:defRPr/>
            </a:pPr>
            <a:r>
              <a:rPr lang="en-US">
                <a:solidFill>
                  <a:schemeClr val="tx1">
                    <a:tint val="75000"/>
                  </a:schemeClr>
                </a:solidFill>
                <a:latin typeface="+mn-lt"/>
              </a:rPr>
              <a:t>© Confederation of Indian Industry</a:t>
            </a:r>
          </a:p>
        </p:txBody>
      </p:sp>
      <p:sp>
        <p:nvSpPr>
          <p:cNvPr id="3" name="Slide Number Placeholder 2"/>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A4810E8E-8303-44D7-9418-B82E24454868}" type="slidenum">
              <a:rPr lang="en-US" sz="1200">
                <a:solidFill>
                  <a:schemeClr val="tx1">
                    <a:tint val="75000"/>
                  </a:schemeClr>
                </a:solidFill>
                <a:latin typeface="+mn-lt"/>
              </a:rPr>
              <a:pPr algn="r" fontAlgn="auto">
                <a:spcBef>
                  <a:spcPts val="0"/>
                </a:spcBef>
                <a:spcAft>
                  <a:spcPts val="0"/>
                </a:spcAft>
                <a:defRPr/>
              </a:pPr>
              <a:t>32</a:t>
            </a:fld>
            <a:endParaRPr lang="en-US" sz="1200">
              <a:solidFill>
                <a:schemeClr val="tx1">
                  <a:tint val="75000"/>
                </a:schemeClr>
              </a:solidFill>
              <a:latin typeface="+mn-lt"/>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1"/>
          </p:nvPr>
        </p:nvSpPr>
        <p:spPr/>
        <p:txBody>
          <a:bodyPr/>
          <a:lstStyle/>
          <a:p>
            <a:pPr>
              <a:defRPr/>
            </a:pPr>
            <a:fld id="{6F17D3E8-6B7F-4353-8E60-6027EF30E374}" type="slidenum">
              <a:rPr lang="en-US"/>
              <a:pPr>
                <a:defRPr/>
              </a:pPr>
              <a:t>33</a:t>
            </a:fld>
            <a:endParaRPr lang="en-US"/>
          </a:p>
        </p:txBody>
      </p:sp>
      <p:sp>
        <p:nvSpPr>
          <p:cNvPr id="253954" name="Rectangle 6"/>
          <p:cNvSpPr txBox="1">
            <a:spLocks noGrp="1" noChangeArrowheads="1"/>
          </p:cNvSpPr>
          <p:nvPr/>
        </p:nvSpPr>
        <p:spPr bwMode="auto">
          <a:xfrm>
            <a:off x="0" y="6553200"/>
            <a:ext cx="609600" cy="304800"/>
          </a:xfrm>
          <a:prstGeom prst="rect">
            <a:avLst/>
          </a:prstGeom>
          <a:noFill/>
          <a:ln w="9525">
            <a:noFill/>
            <a:miter lim="800000"/>
            <a:headEnd/>
            <a:tailEnd/>
          </a:ln>
        </p:spPr>
        <p:txBody>
          <a:bodyPr/>
          <a:lstStyle/>
          <a:p>
            <a:fld id="{338C72C9-BBD1-4AA4-8F81-6ACFAFCD503C}" type="slidenum">
              <a:rPr lang="en-US" sz="1200">
                <a:cs typeface="Arial" charset="0"/>
              </a:rPr>
              <a:pPr/>
              <a:t>33</a:t>
            </a:fld>
            <a:endParaRPr lang="en-US" sz="1200">
              <a:cs typeface="Arial" charset="0"/>
            </a:endParaRPr>
          </a:p>
        </p:txBody>
      </p:sp>
      <p:sp>
        <p:nvSpPr>
          <p:cNvPr id="2" name="Footer Placeholder 1"/>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r>
              <a:rPr lang="en-US" sz="1200">
                <a:solidFill>
                  <a:schemeClr val="tx1">
                    <a:tint val="75000"/>
                  </a:schemeClr>
                </a:solidFill>
                <a:latin typeface="+mn-lt"/>
              </a:rPr>
              <a:t>© Confederation of Indian Industry</a:t>
            </a:r>
          </a:p>
        </p:txBody>
      </p:sp>
      <p:sp>
        <p:nvSpPr>
          <p:cNvPr id="3" name="Slide Number Placeholder 2"/>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E1DE7C2F-33B9-457A-B826-A5F6AEE34F67}" type="slidenum">
              <a:rPr lang="en-US" sz="1200">
                <a:solidFill>
                  <a:schemeClr val="tx1">
                    <a:tint val="75000"/>
                  </a:schemeClr>
                </a:solidFill>
                <a:latin typeface="+mn-lt"/>
              </a:rPr>
              <a:pPr algn="r" fontAlgn="auto">
                <a:spcBef>
                  <a:spcPts val="0"/>
                </a:spcBef>
                <a:spcAft>
                  <a:spcPts val="0"/>
                </a:spcAft>
                <a:defRPr/>
              </a:pPr>
              <a:t>33</a:t>
            </a:fld>
            <a:endParaRPr lang="en-US" sz="1200">
              <a:solidFill>
                <a:schemeClr val="tx1">
                  <a:tint val="75000"/>
                </a:schemeClr>
              </a:solidFill>
              <a:latin typeface="+mn-lt"/>
            </a:endParaRPr>
          </a:p>
        </p:txBody>
      </p:sp>
      <p:sp>
        <p:nvSpPr>
          <p:cNvPr id="253957" name="Rectangle 8"/>
          <p:cNvSpPr>
            <a:spLocks/>
          </p:cNvSpPr>
          <p:nvPr/>
        </p:nvSpPr>
        <p:spPr bwMode="auto">
          <a:xfrm>
            <a:off x="685800" y="2130425"/>
            <a:ext cx="7772400" cy="1470025"/>
          </a:xfrm>
          <a:prstGeom prst="rect">
            <a:avLst/>
          </a:prstGeom>
          <a:noFill/>
          <a:ln w="9525">
            <a:noFill/>
            <a:miter lim="800000"/>
            <a:headEnd/>
            <a:tailEnd/>
          </a:ln>
        </p:spPr>
        <p:txBody>
          <a:bodyPr anchor="ctr"/>
          <a:lstStyle/>
          <a:p>
            <a:pPr algn="ctr" eaLnBrk="0" hangingPunct="0"/>
            <a:r>
              <a:rPr lang="en-US" sz="4400">
                <a:solidFill>
                  <a:srgbClr val="FC3C08"/>
                </a:solidFill>
                <a:latin typeface="Impact" pitchFamily="34" charset="0"/>
              </a:rPr>
              <a:t>Thank You</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1" name="Rectangle 6"/>
          <p:cNvSpPr txBox="1">
            <a:spLocks noGrp="1" noChangeArrowheads="1"/>
          </p:cNvSpPr>
          <p:nvPr/>
        </p:nvSpPr>
        <p:spPr bwMode="auto">
          <a:xfrm>
            <a:off x="0" y="6553200"/>
            <a:ext cx="2133600" cy="304800"/>
          </a:xfrm>
          <a:prstGeom prst="rect">
            <a:avLst/>
          </a:prstGeom>
          <a:noFill/>
          <a:ln w="9525">
            <a:noFill/>
            <a:miter lim="800000"/>
            <a:headEnd/>
            <a:tailEnd/>
          </a:ln>
        </p:spPr>
        <p:txBody>
          <a:bodyPr/>
          <a:lstStyle/>
          <a:p>
            <a:fld id="{0C2C3CDC-8626-410D-8D9B-8DC04BE1C4C7}" type="slidenum">
              <a:rPr lang="en-US" sz="1200">
                <a:latin typeface="Calibri" pitchFamily="34" charset="0"/>
                <a:cs typeface="Arial" charset="0"/>
              </a:rPr>
              <a:pPr/>
              <a:t>4</a:t>
            </a:fld>
            <a:endParaRPr lang="en-US" sz="1200">
              <a:latin typeface="Calibri" pitchFamily="34" charset="0"/>
              <a:cs typeface="Arial" charset="0"/>
            </a:endParaRPr>
          </a:p>
        </p:txBody>
      </p:sp>
      <p:sp>
        <p:nvSpPr>
          <p:cNvPr id="5124" name="Rectangle 39"/>
          <p:cNvSpPr>
            <a:spLocks noChangeArrowheads="1"/>
          </p:cNvSpPr>
          <p:nvPr/>
        </p:nvSpPr>
        <p:spPr bwMode="auto">
          <a:xfrm>
            <a:off x="612775" y="0"/>
            <a:ext cx="7926388" cy="1143000"/>
          </a:xfrm>
          <a:prstGeom prst="rect">
            <a:avLst/>
          </a:prstGeom>
          <a:noFill/>
          <a:ln w="9525">
            <a:noFill/>
            <a:miter lim="800000"/>
            <a:headEnd/>
            <a:tailEnd/>
          </a:ln>
        </p:spPr>
        <p:txBody>
          <a:bodyPr lIns="91431" tIns="45716" rIns="91431" bIns="45716" anchor="ctr"/>
          <a:lstStyle/>
          <a:p>
            <a:pPr eaLnBrk="0" fontAlgn="auto" hangingPunct="0">
              <a:spcBef>
                <a:spcPts val="0"/>
              </a:spcBef>
              <a:spcAft>
                <a:spcPts val="0"/>
              </a:spcAft>
              <a:defRPr/>
            </a:pPr>
            <a:r>
              <a:rPr lang="en-US" sz="2800" b="1" dirty="0">
                <a:solidFill>
                  <a:srgbClr val="0000FF"/>
                </a:solidFill>
                <a:effectLst>
                  <a:outerShdw blurRad="38100" dist="38100" dir="2700000" algn="tl">
                    <a:srgbClr val="C0C0C0"/>
                  </a:outerShdw>
                </a:effectLst>
                <a:latin typeface="Calibri" pitchFamily="34" charset="0"/>
              </a:rPr>
              <a:t>Consumption and Investment are both moderating</a:t>
            </a:r>
          </a:p>
        </p:txBody>
      </p:sp>
      <p:sp>
        <p:nvSpPr>
          <p:cNvPr id="194573" name="Line 40"/>
          <p:cNvSpPr>
            <a:spLocks noChangeShapeType="1"/>
          </p:cNvSpPr>
          <p:nvPr/>
        </p:nvSpPr>
        <p:spPr bwMode="auto">
          <a:xfrm>
            <a:off x="614363" y="933450"/>
            <a:ext cx="7924800" cy="0"/>
          </a:xfrm>
          <a:prstGeom prst="line">
            <a:avLst/>
          </a:prstGeom>
          <a:noFill/>
          <a:ln w="38100">
            <a:solidFill>
              <a:schemeClr val="tx1"/>
            </a:solidFill>
            <a:round/>
            <a:headEnd/>
            <a:tailEnd/>
          </a:ln>
        </p:spPr>
        <p:txBody>
          <a:bodyPr lIns="83210" tIns="41605" rIns="83210" bIns="41605"/>
          <a:lstStyle/>
          <a:p>
            <a:endParaRPr lang="en-US"/>
          </a:p>
        </p:txBody>
      </p:sp>
      <p:sp>
        <p:nvSpPr>
          <p:cNvPr id="194574" name="Rectangle 42"/>
          <p:cNvSpPr>
            <a:spLocks noChangeArrowheads="1"/>
          </p:cNvSpPr>
          <p:nvPr/>
        </p:nvSpPr>
        <p:spPr bwMode="auto">
          <a:xfrm>
            <a:off x="1066800" y="5562600"/>
            <a:ext cx="2438400" cy="304800"/>
          </a:xfrm>
          <a:prstGeom prst="rect">
            <a:avLst/>
          </a:prstGeom>
          <a:noFill/>
          <a:ln w="9525">
            <a:noFill/>
            <a:miter lim="800000"/>
            <a:headEnd/>
            <a:tailEnd/>
          </a:ln>
        </p:spPr>
        <p:txBody>
          <a:bodyPr wrap="none" lIns="91431" tIns="45716" rIns="91431" bIns="45716" anchor="ctr"/>
          <a:lstStyle/>
          <a:p>
            <a:pPr algn="ctr"/>
            <a:r>
              <a:rPr lang="en-US" sz="1100" b="1" i="1">
                <a:latin typeface="Calibri" pitchFamily="34" charset="0"/>
              </a:rPr>
              <a:t>Source: CSO, CII Research</a:t>
            </a:r>
          </a:p>
        </p:txBody>
      </p:sp>
      <p:sp>
        <p:nvSpPr>
          <p:cNvPr id="4108" name="Text Box 6"/>
          <p:cNvSpPr txBox="1">
            <a:spLocks noChangeArrowheads="1"/>
          </p:cNvSpPr>
          <p:nvPr/>
        </p:nvSpPr>
        <p:spPr bwMode="auto">
          <a:xfrm>
            <a:off x="612775" y="1143000"/>
            <a:ext cx="4032250" cy="304800"/>
          </a:xfrm>
          <a:prstGeom prst="rect">
            <a:avLst/>
          </a:prstGeom>
          <a:noFill/>
          <a:ln w="9525">
            <a:noFill/>
            <a:miter lim="800000"/>
            <a:headEnd/>
            <a:tailEnd/>
          </a:ln>
        </p:spPr>
        <p:txBody>
          <a:bodyPr>
            <a:spAutoFit/>
          </a:bodyPr>
          <a:lstStyle/>
          <a:p>
            <a:pPr marL="342900" indent="-342900" algn="ctr" fontAlgn="auto">
              <a:spcBef>
                <a:spcPct val="50000"/>
              </a:spcBef>
              <a:spcAft>
                <a:spcPts val="0"/>
              </a:spcAft>
              <a:defRPr/>
            </a:pPr>
            <a:r>
              <a:rPr lang="en-US" sz="1400" dirty="0">
                <a:solidFill>
                  <a:srgbClr val="FF0000"/>
                </a:solidFill>
                <a:effectLst>
                  <a:outerShdw blurRad="38100" dist="38100" dir="2700000" algn="tl">
                    <a:srgbClr val="C0C0C0"/>
                  </a:outerShdw>
                </a:effectLst>
                <a:latin typeface="Impact" pitchFamily="34" charset="0"/>
              </a:rPr>
              <a:t>Annual Growth in Consumption and Fixed Investment</a:t>
            </a:r>
          </a:p>
        </p:txBody>
      </p:sp>
      <p:sp>
        <p:nvSpPr>
          <p:cNvPr id="93201" name="Text Box 17"/>
          <p:cNvSpPr txBox="1">
            <a:spLocks noChangeArrowheads="1"/>
          </p:cNvSpPr>
          <p:nvPr/>
        </p:nvSpPr>
        <p:spPr bwMode="auto">
          <a:xfrm>
            <a:off x="127000" y="5943600"/>
            <a:ext cx="8915400" cy="519113"/>
          </a:xfrm>
          <a:prstGeom prst="rect">
            <a:avLst/>
          </a:prstGeom>
          <a:solidFill>
            <a:srgbClr val="9797FF"/>
          </a:solidFill>
          <a:ln>
            <a:noFill/>
          </a:ln>
          <a:effectLst/>
          <a:extLst/>
        </p:spPr>
        <p:txBody>
          <a:bodyPr>
            <a:spAutoFit/>
          </a:bodyPr>
          <a:lstStyle/>
          <a:p>
            <a:pPr algn="ctr" fontAlgn="auto">
              <a:spcBef>
                <a:spcPct val="50000"/>
              </a:spcBef>
              <a:spcAft>
                <a:spcPts val="0"/>
              </a:spcAft>
              <a:defRPr/>
            </a:pPr>
            <a:r>
              <a:rPr lang="en-US" sz="2800" dirty="0">
                <a:solidFill>
                  <a:srgbClr val="CC3300"/>
                </a:solidFill>
                <a:effectLst>
                  <a:outerShdw blurRad="38100" dist="38100" dir="2700000" algn="tl">
                    <a:srgbClr val="000000"/>
                  </a:outerShdw>
                </a:effectLst>
                <a:latin typeface="Impact" pitchFamily="34" charset="0"/>
              </a:rPr>
              <a:t>Calls for sharper reduction in interest rate</a:t>
            </a:r>
          </a:p>
        </p:txBody>
      </p:sp>
      <p:sp>
        <p:nvSpPr>
          <p:cNvPr id="2" name="Footer Placeholder 1"/>
          <p:cNvSpPr txBox="1">
            <a:spLocks noGrp="1"/>
          </p:cNvSpPr>
          <p:nvPr/>
        </p:nvSpPr>
        <p:spPr>
          <a:xfrm>
            <a:off x="3124200" y="6530975"/>
            <a:ext cx="2895600" cy="365125"/>
          </a:xfrm>
          <a:prstGeom prst="rect">
            <a:avLst/>
          </a:prstGeom>
          <a:noFill/>
        </p:spPr>
        <p:txBody>
          <a:bodyPr anchor="ctr"/>
          <a:lstStyle/>
          <a:p>
            <a:pPr algn="ctr" fontAlgn="auto">
              <a:spcBef>
                <a:spcPts val="0"/>
              </a:spcBef>
              <a:spcAft>
                <a:spcPts val="0"/>
              </a:spcAft>
              <a:defRPr/>
            </a:pPr>
            <a:r>
              <a:rPr lang="en-US" sz="1200">
                <a:solidFill>
                  <a:schemeClr val="tx1">
                    <a:tint val="75000"/>
                  </a:schemeClr>
                </a:solidFill>
                <a:latin typeface="+mn-lt"/>
              </a:rPr>
              <a:t>© Confederation of Indian Industry</a:t>
            </a:r>
          </a:p>
        </p:txBody>
      </p:sp>
      <p:sp>
        <p:nvSpPr>
          <p:cNvPr id="3" name="Slide Number Placeholder 2"/>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4DEA4156-8BB6-48C6-9BE8-8F0C16E79FF0}" type="slidenum">
              <a:rPr lang="en-US" sz="1200">
                <a:solidFill>
                  <a:schemeClr val="tx1">
                    <a:tint val="75000"/>
                  </a:schemeClr>
                </a:solidFill>
                <a:latin typeface="+mn-lt"/>
              </a:rPr>
              <a:pPr algn="r" fontAlgn="auto">
                <a:spcBef>
                  <a:spcPts val="0"/>
                </a:spcBef>
                <a:spcAft>
                  <a:spcPts val="0"/>
                </a:spcAft>
                <a:defRPr/>
              </a:pPr>
              <a:t>4</a:t>
            </a:fld>
            <a:endParaRPr lang="en-US" sz="1200">
              <a:solidFill>
                <a:schemeClr val="tx1">
                  <a:tint val="75000"/>
                </a:schemeClr>
              </a:solidFill>
              <a:latin typeface="+mn-lt"/>
            </a:endParaRPr>
          </a:p>
        </p:txBody>
      </p:sp>
      <p:graphicFrame>
        <p:nvGraphicFramePr>
          <p:cNvPr id="194570" name="Chart 3"/>
          <p:cNvGraphicFramePr>
            <a:graphicFrameLocks/>
          </p:cNvGraphicFramePr>
          <p:nvPr/>
        </p:nvGraphicFramePr>
        <p:xfrm>
          <a:off x="1066800" y="1498600"/>
          <a:ext cx="6742113" cy="4064000"/>
        </p:xfrm>
        <a:graphic>
          <a:graphicData uri="http://schemas.openxmlformats.org/presentationml/2006/ole">
            <mc:AlternateContent xmlns:mc="http://schemas.openxmlformats.org/markup-compatibility/2006">
              <mc:Choice xmlns:v="urn:schemas-microsoft-com:vml" Requires="v">
                <p:oleObj spid="_x0000_s194571" r:id="rId4" imgW="6742760" imgH="4066384" progId="Excel.Chart.8">
                  <p:embed/>
                </p:oleObj>
              </mc:Choice>
              <mc:Fallback>
                <p:oleObj r:id="rId4" imgW="6742760" imgH="4066384" progId="Excel.Chart.8">
                  <p:embed/>
                  <p:pic>
                    <p:nvPicPr>
                      <p:cNvPr id="0" name="Chart 3"/>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1498600"/>
                        <a:ext cx="6742113" cy="406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9" name="Rectangle 6"/>
          <p:cNvSpPr txBox="1">
            <a:spLocks noGrp="1" noChangeArrowheads="1"/>
          </p:cNvSpPr>
          <p:nvPr/>
        </p:nvSpPr>
        <p:spPr bwMode="auto">
          <a:xfrm>
            <a:off x="0" y="6553200"/>
            <a:ext cx="381000" cy="304800"/>
          </a:xfrm>
          <a:prstGeom prst="rect">
            <a:avLst/>
          </a:prstGeom>
          <a:noFill/>
          <a:ln w="9525">
            <a:noFill/>
            <a:miter lim="800000"/>
            <a:headEnd/>
            <a:tailEnd/>
          </a:ln>
        </p:spPr>
        <p:txBody>
          <a:bodyPr anchor="ctr"/>
          <a:lstStyle/>
          <a:p>
            <a:fld id="{C551EAAC-6320-4DBA-B0D3-118D6F52C78E}" type="slidenum">
              <a:rPr lang="en-US" sz="1200">
                <a:cs typeface="Arial" charset="0"/>
              </a:rPr>
              <a:pPr/>
              <a:t>5</a:t>
            </a:fld>
            <a:endParaRPr lang="en-US" sz="1200">
              <a:cs typeface="Arial" charset="0"/>
            </a:endParaRPr>
          </a:p>
        </p:txBody>
      </p:sp>
      <p:sp>
        <p:nvSpPr>
          <p:cNvPr id="3076" name="Rectangle 2"/>
          <p:cNvSpPr>
            <a:spLocks noGrp="1" noChangeArrowheads="1"/>
          </p:cNvSpPr>
          <p:nvPr>
            <p:ph type="title" idx="4294967295"/>
          </p:nvPr>
        </p:nvSpPr>
        <p:spPr>
          <a:xfrm>
            <a:off x="827088" y="76200"/>
            <a:ext cx="8316912" cy="914400"/>
          </a:xfrm>
        </p:spPr>
        <p:txBody>
          <a:bodyPr>
            <a:normAutofit/>
          </a:bodyPr>
          <a:lstStyle/>
          <a:p>
            <a:pPr algn="l">
              <a:defRPr/>
            </a:pPr>
            <a:r>
              <a:rPr lang="en-US" sz="2800" b="1" smtClean="0">
                <a:solidFill>
                  <a:srgbClr val="0000FF"/>
                </a:solidFill>
                <a:effectLst>
                  <a:outerShdw blurRad="38100" dist="38100" dir="2700000" algn="tl">
                    <a:srgbClr val="C0C0C0"/>
                  </a:outerShdw>
                </a:effectLst>
              </a:rPr>
              <a:t>Divergent trends in WPI and CPI Inflation</a:t>
            </a:r>
          </a:p>
        </p:txBody>
      </p:sp>
      <p:sp>
        <p:nvSpPr>
          <p:cNvPr id="196621" name="Line 40"/>
          <p:cNvSpPr>
            <a:spLocks noChangeShapeType="1"/>
          </p:cNvSpPr>
          <p:nvPr/>
        </p:nvSpPr>
        <p:spPr bwMode="auto">
          <a:xfrm>
            <a:off x="685800" y="862013"/>
            <a:ext cx="7924800" cy="0"/>
          </a:xfrm>
          <a:prstGeom prst="line">
            <a:avLst/>
          </a:prstGeom>
          <a:noFill/>
          <a:ln w="38100">
            <a:solidFill>
              <a:schemeClr val="tx1"/>
            </a:solidFill>
            <a:round/>
            <a:headEnd/>
            <a:tailEnd/>
          </a:ln>
        </p:spPr>
        <p:txBody>
          <a:bodyPr lIns="83210" tIns="41605" rIns="83210" bIns="41605"/>
          <a:lstStyle/>
          <a:p>
            <a:endParaRPr lang="en-US"/>
          </a:p>
        </p:txBody>
      </p:sp>
      <p:sp>
        <p:nvSpPr>
          <p:cNvPr id="8198" name="Text Box 8"/>
          <p:cNvSpPr txBox="1">
            <a:spLocks noChangeArrowheads="1"/>
          </p:cNvSpPr>
          <p:nvPr/>
        </p:nvSpPr>
        <p:spPr bwMode="auto">
          <a:xfrm>
            <a:off x="3048000" y="1101725"/>
            <a:ext cx="3486150" cy="307975"/>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auto" hangingPunct="1">
              <a:spcBef>
                <a:spcPct val="50000"/>
              </a:spcBef>
              <a:spcAft>
                <a:spcPts val="0"/>
              </a:spcAft>
              <a:defRPr/>
            </a:pPr>
            <a:r>
              <a:rPr lang="en-US" sz="1400" b="1" u="sng" dirty="0" smtClean="0">
                <a:solidFill>
                  <a:srgbClr val="FF0000"/>
                </a:solidFill>
                <a:effectLst>
                  <a:outerShdw blurRad="38100" dist="38100" dir="2700000" algn="tl">
                    <a:srgbClr val="000000">
                      <a:alpha val="43137"/>
                    </a:srgbClr>
                  </a:outerShdw>
                </a:effectLst>
                <a:latin typeface="Impact" pitchFamily="34" charset="0"/>
              </a:rPr>
              <a:t>WPI and CPI Inflation</a:t>
            </a:r>
            <a:endParaRPr lang="en-US" sz="1400" b="1" u="sng" dirty="0">
              <a:solidFill>
                <a:srgbClr val="FF0000"/>
              </a:solidFill>
              <a:effectLst>
                <a:outerShdw blurRad="38100" dist="38100" dir="2700000" algn="tl">
                  <a:srgbClr val="000000">
                    <a:alpha val="43137"/>
                  </a:srgbClr>
                </a:outerShdw>
              </a:effectLst>
              <a:latin typeface="Impact" pitchFamily="34" charset="0"/>
            </a:endParaRPr>
          </a:p>
        </p:txBody>
      </p:sp>
      <p:sp>
        <p:nvSpPr>
          <p:cNvPr id="196623" name="Rectangle 42"/>
          <p:cNvSpPr>
            <a:spLocks noChangeArrowheads="1"/>
          </p:cNvSpPr>
          <p:nvPr/>
        </p:nvSpPr>
        <p:spPr bwMode="auto">
          <a:xfrm>
            <a:off x="539750" y="5410200"/>
            <a:ext cx="5022850" cy="304800"/>
          </a:xfrm>
          <a:prstGeom prst="rect">
            <a:avLst/>
          </a:prstGeom>
          <a:noFill/>
          <a:ln w="9525">
            <a:noFill/>
            <a:miter lim="800000"/>
            <a:headEnd/>
            <a:tailEnd/>
          </a:ln>
        </p:spPr>
        <p:txBody>
          <a:bodyPr wrap="none" lIns="91431" tIns="45716" rIns="91431" bIns="45716" anchor="ctr"/>
          <a:lstStyle/>
          <a:p>
            <a:r>
              <a:rPr lang="en-US" sz="1100" i="1">
                <a:latin typeface="Calibri" pitchFamily="34" charset="0"/>
              </a:rPr>
              <a:t>Source: Office of Economic Advisor, CSO (CPI data is available starting January, 2012</a:t>
            </a:r>
          </a:p>
        </p:txBody>
      </p:sp>
      <p:sp>
        <p:nvSpPr>
          <p:cNvPr id="95246" name="Text Box 14"/>
          <p:cNvSpPr txBox="1">
            <a:spLocks noChangeArrowheads="1"/>
          </p:cNvSpPr>
          <p:nvPr/>
        </p:nvSpPr>
        <p:spPr bwMode="auto">
          <a:xfrm>
            <a:off x="127000" y="5805488"/>
            <a:ext cx="8915400" cy="519112"/>
          </a:xfrm>
          <a:prstGeom prst="rect">
            <a:avLst/>
          </a:prstGeom>
          <a:solidFill>
            <a:srgbClr val="9797FF"/>
          </a:solidFill>
          <a:ln>
            <a:noFill/>
          </a:ln>
          <a:effectLst/>
          <a:extLst/>
        </p:spPr>
        <p:txBody>
          <a:bodyPr>
            <a:spAutoFit/>
          </a:bodyPr>
          <a:lstStyle/>
          <a:p>
            <a:pPr algn="ctr" fontAlgn="auto">
              <a:spcBef>
                <a:spcPct val="50000"/>
              </a:spcBef>
              <a:spcAft>
                <a:spcPts val="0"/>
              </a:spcAft>
              <a:defRPr/>
            </a:pPr>
            <a:r>
              <a:rPr lang="en-US" sz="2800">
                <a:solidFill>
                  <a:srgbClr val="CC3300"/>
                </a:solidFill>
                <a:effectLst>
                  <a:outerShdw blurRad="38100" dist="38100" dir="2700000" algn="tl">
                    <a:srgbClr val="000000"/>
                  </a:outerShdw>
                </a:effectLst>
                <a:latin typeface="Impact" pitchFamily="34" charset="0"/>
              </a:rPr>
              <a:t>De-bottlenecking Supply side  essential</a:t>
            </a:r>
          </a:p>
        </p:txBody>
      </p:sp>
      <p:sp>
        <p:nvSpPr>
          <p:cNvPr id="2" name="Footer Placeholder 1"/>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r>
              <a:rPr lang="en-US" sz="1200">
                <a:solidFill>
                  <a:schemeClr val="tx1">
                    <a:tint val="75000"/>
                  </a:schemeClr>
                </a:solidFill>
                <a:latin typeface="+mn-lt"/>
              </a:rPr>
              <a:t>© Confederation of Indian Industry</a:t>
            </a:r>
          </a:p>
        </p:txBody>
      </p:sp>
      <p:sp>
        <p:nvSpPr>
          <p:cNvPr id="3" name="Slide Number Placeholder 2"/>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02E99DCB-AC19-4B61-88ED-4D6B1D7D8042}" type="slidenum">
              <a:rPr lang="en-US" sz="1200">
                <a:solidFill>
                  <a:schemeClr val="tx1">
                    <a:tint val="75000"/>
                  </a:schemeClr>
                </a:solidFill>
                <a:latin typeface="+mn-lt"/>
              </a:rPr>
              <a:pPr algn="r" fontAlgn="auto">
                <a:spcBef>
                  <a:spcPts val="0"/>
                </a:spcBef>
                <a:spcAft>
                  <a:spcPts val="0"/>
                </a:spcAft>
                <a:defRPr/>
              </a:pPr>
              <a:t>5</a:t>
            </a:fld>
            <a:endParaRPr lang="en-US" sz="1200">
              <a:solidFill>
                <a:schemeClr val="tx1">
                  <a:tint val="75000"/>
                </a:schemeClr>
              </a:solidFill>
              <a:latin typeface="+mn-lt"/>
            </a:endParaRPr>
          </a:p>
        </p:txBody>
      </p:sp>
      <p:graphicFrame>
        <p:nvGraphicFramePr>
          <p:cNvPr id="196618" name="Chart 3"/>
          <p:cNvGraphicFramePr>
            <a:graphicFrameLocks/>
          </p:cNvGraphicFramePr>
          <p:nvPr/>
        </p:nvGraphicFramePr>
        <p:xfrm>
          <a:off x="1524000" y="1397000"/>
          <a:ext cx="6096000" cy="4064000"/>
        </p:xfrm>
        <a:graphic>
          <a:graphicData uri="http://schemas.openxmlformats.org/presentationml/2006/ole">
            <mc:AlternateContent xmlns:mc="http://schemas.openxmlformats.org/markup-compatibility/2006">
              <mc:Choice xmlns:v="urn:schemas-microsoft-com:vml" Requires="v">
                <p:oleObj spid="_x0000_s196619" r:id="rId4" imgW="6096528" imgH="4066384" progId="Excel.Chart.8">
                  <p:embed/>
                </p:oleObj>
              </mc:Choice>
              <mc:Fallback>
                <p:oleObj r:id="rId4" imgW="6096528" imgH="4066384" progId="Excel.Chart.8">
                  <p:embed/>
                  <p:pic>
                    <p:nvPicPr>
                      <p:cNvPr id="0" name="Chart 3"/>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1397000"/>
                        <a:ext cx="6096000" cy="406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61" name="Rectangle 2"/>
          <p:cNvSpPr>
            <a:spLocks noChangeArrowheads="1"/>
          </p:cNvSpPr>
          <p:nvPr/>
        </p:nvSpPr>
        <p:spPr bwMode="auto">
          <a:xfrm>
            <a:off x="2862263" y="2424113"/>
            <a:ext cx="9144000" cy="0"/>
          </a:xfrm>
          <a:prstGeom prst="rect">
            <a:avLst/>
          </a:prstGeom>
          <a:noFill/>
          <a:ln w="9525">
            <a:noFill/>
            <a:miter lim="800000"/>
            <a:headEnd/>
            <a:tailEnd/>
          </a:ln>
        </p:spPr>
        <p:txBody>
          <a:bodyPr>
            <a:spAutoFit/>
          </a:bodyPr>
          <a:lstStyle/>
          <a:p>
            <a:endParaRPr lang="en-IN">
              <a:latin typeface="Calibri" pitchFamily="34" charset="0"/>
            </a:endParaRPr>
          </a:p>
        </p:txBody>
      </p:sp>
      <p:sp>
        <p:nvSpPr>
          <p:cNvPr id="198662" name="Rectangle 3"/>
          <p:cNvSpPr>
            <a:spLocks noGrp="1" noChangeArrowheads="1"/>
          </p:cNvSpPr>
          <p:nvPr>
            <p:ph type="body" sz="half" idx="4294967295"/>
          </p:nvPr>
        </p:nvSpPr>
        <p:spPr>
          <a:xfrm>
            <a:off x="152400" y="990600"/>
            <a:ext cx="4343400" cy="4038600"/>
          </a:xfrm>
        </p:spPr>
        <p:txBody>
          <a:bodyPr/>
          <a:lstStyle/>
          <a:p>
            <a:pPr algn="just">
              <a:lnSpc>
                <a:spcPct val="70000"/>
              </a:lnSpc>
              <a:buFontTx/>
              <a:buNone/>
            </a:pPr>
            <a:endParaRPr lang="en-US" sz="1700" smtClean="0"/>
          </a:p>
          <a:p>
            <a:pPr algn="just"/>
            <a:r>
              <a:rPr lang="en-US" sz="1700" smtClean="0"/>
              <a:t>Fiscal Deficit for 2012-13 stood at 5.2% of GDP, lower than the previous year’s level of 5.8%.</a:t>
            </a:r>
          </a:p>
          <a:p>
            <a:pPr algn="just"/>
            <a:endParaRPr lang="en-US" sz="1700" smtClean="0"/>
          </a:p>
          <a:p>
            <a:pPr algn="just"/>
            <a:r>
              <a:rPr lang="en-US" sz="1700" smtClean="0"/>
              <a:t>Budget 2013 has projected a decline in the deficit to 4.8% of GDP in 2013-14 and further to 3.0% by 2016-17.</a:t>
            </a:r>
          </a:p>
          <a:p>
            <a:pPr algn="just"/>
            <a:endParaRPr lang="en-US" sz="1700" smtClean="0"/>
          </a:p>
          <a:p>
            <a:pPr algn="just"/>
            <a:r>
              <a:rPr lang="en-US" sz="1700" smtClean="0"/>
              <a:t>The current account deficit is increasing, with the number already exceeding 5% of GDP in the first nine months of 2012-13 (Apr-Dec)</a:t>
            </a:r>
          </a:p>
          <a:p>
            <a:pPr algn="just"/>
            <a:endParaRPr lang="en-US" sz="1700" smtClean="0"/>
          </a:p>
          <a:p>
            <a:pPr algn="just">
              <a:buFont typeface="Arial" charset="0"/>
              <a:buNone/>
            </a:pPr>
            <a:endParaRPr lang="en-US" sz="1700" smtClean="0"/>
          </a:p>
          <a:p>
            <a:pPr algn="just"/>
            <a:endParaRPr lang="en-US" sz="1700" smtClean="0"/>
          </a:p>
        </p:txBody>
      </p:sp>
      <p:graphicFrame>
        <p:nvGraphicFramePr>
          <p:cNvPr id="198660" name="Object 6"/>
          <p:cNvGraphicFramePr>
            <a:graphicFrameLocks noGrp="1" noChangeAspect="1"/>
          </p:cNvGraphicFramePr>
          <p:nvPr>
            <p:ph sz="half" idx="4294967295"/>
          </p:nvPr>
        </p:nvGraphicFramePr>
        <p:xfrm>
          <a:off x="4700588" y="1600200"/>
          <a:ext cx="3929062" cy="3167063"/>
        </p:xfrm>
        <a:graphic>
          <a:graphicData uri="http://schemas.openxmlformats.org/presentationml/2006/ole">
            <mc:AlternateContent xmlns:mc="http://schemas.openxmlformats.org/markup-compatibility/2006">
              <mc:Choice xmlns:v="urn:schemas-microsoft-com:vml" Requires="v">
                <p:oleObj spid="_x0000_s198661" r:id="rId4" imgW="3932261" imgH="3164098" progId="Excel.Chart.8">
                  <p:embed/>
                </p:oleObj>
              </mc:Choice>
              <mc:Fallback>
                <p:oleObj r:id="rId4" imgW="3932261" imgH="3164098" progId="Excel.Chart.8">
                  <p:embed/>
                  <p:pic>
                    <p:nvPicPr>
                      <p:cNvPr id="0" name="Object 6"/>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00588" y="1600200"/>
                        <a:ext cx="3929062" cy="31670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8663" name="Text Box 7"/>
          <p:cNvSpPr txBox="1">
            <a:spLocks noChangeArrowheads="1"/>
          </p:cNvSpPr>
          <p:nvPr/>
        </p:nvSpPr>
        <p:spPr bwMode="auto">
          <a:xfrm>
            <a:off x="5181600" y="1066800"/>
            <a:ext cx="3352800" cy="366713"/>
          </a:xfrm>
          <a:prstGeom prst="rect">
            <a:avLst/>
          </a:prstGeom>
          <a:noFill/>
          <a:ln w="9525">
            <a:noFill/>
            <a:miter lim="800000"/>
            <a:headEnd/>
            <a:tailEnd/>
          </a:ln>
        </p:spPr>
        <p:txBody>
          <a:bodyPr>
            <a:spAutoFit/>
          </a:bodyPr>
          <a:lstStyle/>
          <a:p>
            <a:pPr>
              <a:spcBef>
                <a:spcPct val="50000"/>
              </a:spcBef>
            </a:pPr>
            <a:r>
              <a:rPr lang="en-US" b="1"/>
              <a:t>Fiscal deficit (as % of GDP)</a:t>
            </a:r>
          </a:p>
        </p:txBody>
      </p:sp>
      <p:sp>
        <p:nvSpPr>
          <p:cNvPr id="198664" name="Oval 8"/>
          <p:cNvSpPr>
            <a:spLocks noChangeArrowheads="1"/>
          </p:cNvSpPr>
          <p:nvPr/>
        </p:nvSpPr>
        <p:spPr bwMode="auto">
          <a:xfrm>
            <a:off x="7273925" y="1828800"/>
            <a:ext cx="1260475" cy="1752600"/>
          </a:xfrm>
          <a:prstGeom prst="ellipse">
            <a:avLst/>
          </a:prstGeom>
          <a:solidFill>
            <a:schemeClr val="accent1">
              <a:alpha val="0"/>
            </a:schemeClr>
          </a:solidFill>
          <a:ln w="9525">
            <a:solidFill>
              <a:schemeClr val="tx1"/>
            </a:solidFill>
            <a:round/>
            <a:headEnd/>
            <a:tailEnd/>
          </a:ln>
        </p:spPr>
        <p:txBody>
          <a:bodyPr wrap="none" anchor="ctr"/>
          <a:lstStyle/>
          <a:p>
            <a:endParaRPr lang="en-IN">
              <a:latin typeface="Calibri" pitchFamily="34" charset="0"/>
            </a:endParaRPr>
          </a:p>
        </p:txBody>
      </p:sp>
      <p:sp>
        <p:nvSpPr>
          <p:cNvPr id="198665" name="Line 40"/>
          <p:cNvSpPr>
            <a:spLocks noChangeShapeType="1"/>
          </p:cNvSpPr>
          <p:nvPr/>
        </p:nvSpPr>
        <p:spPr bwMode="auto">
          <a:xfrm>
            <a:off x="685800" y="862013"/>
            <a:ext cx="7924800" cy="0"/>
          </a:xfrm>
          <a:prstGeom prst="line">
            <a:avLst/>
          </a:prstGeom>
          <a:noFill/>
          <a:ln w="38100">
            <a:solidFill>
              <a:schemeClr val="tx1"/>
            </a:solidFill>
            <a:round/>
            <a:headEnd/>
            <a:tailEnd/>
          </a:ln>
        </p:spPr>
        <p:txBody>
          <a:bodyPr lIns="83210" tIns="41605" rIns="83210" bIns="41605"/>
          <a:lstStyle/>
          <a:p>
            <a:endParaRPr lang="en-US"/>
          </a:p>
        </p:txBody>
      </p:sp>
      <p:sp>
        <p:nvSpPr>
          <p:cNvPr id="10" name="Rectangle 39"/>
          <p:cNvSpPr>
            <a:spLocks noChangeArrowheads="1"/>
          </p:cNvSpPr>
          <p:nvPr/>
        </p:nvSpPr>
        <p:spPr bwMode="auto">
          <a:xfrm>
            <a:off x="0" y="0"/>
            <a:ext cx="9144000" cy="1143000"/>
          </a:xfrm>
          <a:prstGeom prst="rect">
            <a:avLst/>
          </a:prstGeom>
          <a:noFill/>
          <a:ln w="9525">
            <a:noFill/>
            <a:miter lim="800000"/>
            <a:headEnd/>
            <a:tailEnd/>
          </a:ln>
        </p:spPr>
        <p:txBody>
          <a:bodyPr lIns="91431" tIns="45716" rIns="91431" bIns="45716" anchor="ctr"/>
          <a:lstStyle/>
          <a:p>
            <a:pPr eaLnBrk="0" fontAlgn="auto" hangingPunct="0">
              <a:spcBef>
                <a:spcPts val="0"/>
              </a:spcBef>
              <a:spcAft>
                <a:spcPts val="0"/>
              </a:spcAft>
              <a:defRPr/>
            </a:pPr>
            <a:r>
              <a:rPr lang="en-US" sz="2800" b="1" dirty="0">
                <a:solidFill>
                  <a:srgbClr val="0000FF"/>
                </a:solidFill>
                <a:effectLst>
                  <a:outerShdw blurRad="38100" dist="38100" dir="2700000" algn="tl">
                    <a:srgbClr val="C0C0C0"/>
                  </a:outerShdw>
                </a:effectLst>
                <a:latin typeface="Calibri" pitchFamily="34" charset="0"/>
              </a:rPr>
              <a:t>	The Twin Deficits</a:t>
            </a:r>
          </a:p>
        </p:txBody>
      </p:sp>
      <p:graphicFrame>
        <p:nvGraphicFramePr>
          <p:cNvPr id="9" name="Group 318"/>
          <p:cNvGraphicFramePr>
            <a:graphicFrameLocks noGrp="1"/>
          </p:cNvGraphicFramePr>
          <p:nvPr/>
        </p:nvGraphicFramePr>
        <p:xfrm>
          <a:off x="611188" y="5121275"/>
          <a:ext cx="7918450" cy="1203325"/>
        </p:xfrm>
        <a:graphic>
          <a:graphicData uri="http://schemas.openxmlformats.org/drawingml/2006/table">
            <a:tbl>
              <a:tblPr/>
              <a:tblGrid>
                <a:gridCol w="2841625"/>
                <a:gridCol w="1617662"/>
                <a:gridCol w="1539875"/>
                <a:gridCol w="1919288"/>
              </a:tblGrid>
              <a:tr h="517525">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0" lang="en-US" sz="1400" b="0" i="0" u="none" strike="noStrike" cap="none" normalizeH="0" baseline="0" smtClean="0">
                        <a:ln>
                          <a:noFill/>
                        </a:ln>
                        <a:solidFill>
                          <a:schemeClr val="tx1"/>
                        </a:solidFill>
                        <a:effectLst/>
                        <a:latin typeface="Calibri" pitchFamily="34" charset="0"/>
                        <a:cs typeface="Arial" charset="0"/>
                      </a:endParaRPr>
                    </a:p>
                  </a:txBody>
                  <a:tcPr marT="45669" marB="45669" anchor="b" horzOverflow="overflow">
                    <a:lnL w="25400" cap="flat" cmpd="sng" algn="ctr">
                      <a:solidFill>
                        <a:srgbClr val="FF9900"/>
                      </a:solidFill>
                      <a:prstDash val="solid"/>
                      <a:round/>
                      <a:headEnd type="none" w="med" len="med"/>
                      <a:tailEnd type="none" w="med" len="med"/>
                    </a:lnL>
                    <a:lnR w="25400" cap="flat" cmpd="sng" algn="ctr">
                      <a:solidFill>
                        <a:srgbClr val="FF9900"/>
                      </a:solidFill>
                      <a:prstDash val="solid"/>
                      <a:round/>
                      <a:headEnd type="none" w="med" len="med"/>
                      <a:tailEnd type="none" w="med" len="med"/>
                    </a:lnR>
                    <a:lnT w="25400" cap="flat" cmpd="sng" algn="ctr">
                      <a:solidFill>
                        <a:srgbClr val="FF9900"/>
                      </a:solidFill>
                      <a:prstDash val="solid"/>
                      <a:round/>
                      <a:headEnd type="none" w="med" len="med"/>
                      <a:tailEnd type="none" w="med" len="med"/>
                    </a:lnT>
                    <a:lnB w="25400" cap="flat" cmpd="sng" algn="ctr">
                      <a:solidFill>
                        <a:srgbClr val="FF9900"/>
                      </a:solidFill>
                      <a:prstDash val="solid"/>
                      <a:round/>
                      <a:headEnd type="none" w="med" len="med"/>
                      <a:tailEnd type="none" w="med" len="med"/>
                    </a:lnB>
                    <a:lnTlToBr>
                      <a:noFill/>
                    </a:lnTlToBr>
                    <a:lnBlToTr>
                      <a:noFill/>
                    </a:lnBlToTr>
                    <a:solidFill>
                      <a:srgbClr val="33339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rgbClr val="FFFFFF"/>
                          </a:solidFill>
                          <a:effectLst/>
                          <a:latin typeface="Calibri" pitchFamily="34" charset="0"/>
                          <a:cs typeface="Times New Roman" pitchFamily="18" charset="0"/>
                        </a:rPr>
                        <a:t>2010-11 (R)</a:t>
                      </a:r>
                      <a:endParaRPr kumimoji="0" lang="en-US" sz="1400" b="0" i="0" u="none" strike="noStrike" cap="none" normalizeH="0" baseline="0" smtClean="0">
                        <a:ln>
                          <a:noFill/>
                        </a:ln>
                        <a:solidFill>
                          <a:schemeClr val="tx1"/>
                        </a:solidFill>
                        <a:effectLst/>
                        <a:latin typeface="Calibri" pitchFamily="34" charset="0"/>
                        <a:cs typeface="Arial" charset="0"/>
                      </a:endParaRPr>
                    </a:p>
                  </a:txBody>
                  <a:tcPr marT="45669" marB="45669" anchor="b" horzOverflow="overflow">
                    <a:lnL w="25400" cap="flat" cmpd="sng" algn="ctr">
                      <a:solidFill>
                        <a:srgbClr val="FF9900"/>
                      </a:solidFill>
                      <a:prstDash val="solid"/>
                      <a:round/>
                      <a:headEnd type="none" w="med" len="med"/>
                      <a:tailEnd type="none" w="med" len="med"/>
                    </a:lnL>
                    <a:lnR w="25400" cap="flat" cmpd="sng" algn="ctr">
                      <a:solidFill>
                        <a:srgbClr val="FF9900"/>
                      </a:solidFill>
                      <a:prstDash val="solid"/>
                      <a:round/>
                      <a:headEnd type="none" w="med" len="med"/>
                      <a:tailEnd type="none" w="med" len="med"/>
                    </a:lnR>
                    <a:lnT w="25400" cap="flat" cmpd="sng" algn="ctr">
                      <a:solidFill>
                        <a:srgbClr val="FF9900"/>
                      </a:solidFill>
                      <a:prstDash val="solid"/>
                      <a:round/>
                      <a:headEnd type="none" w="med" len="med"/>
                      <a:tailEnd type="none" w="med" len="med"/>
                    </a:lnT>
                    <a:lnB w="25400" cap="flat" cmpd="sng" algn="ctr">
                      <a:solidFill>
                        <a:srgbClr val="FF9900"/>
                      </a:solidFill>
                      <a:prstDash val="solid"/>
                      <a:round/>
                      <a:headEnd type="none" w="med" len="med"/>
                      <a:tailEnd type="none" w="med" len="med"/>
                    </a:lnB>
                    <a:lnTlToBr>
                      <a:noFill/>
                    </a:lnTlToBr>
                    <a:lnBlToTr>
                      <a:noFill/>
                    </a:lnBlToTr>
                    <a:solidFill>
                      <a:srgbClr val="33339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rgbClr val="FFFFFF"/>
                          </a:solidFill>
                          <a:effectLst/>
                          <a:latin typeface="Calibri" pitchFamily="34" charset="0"/>
                          <a:cs typeface="Times New Roman" pitchFamily="18" charset="0"/>
                        </a:rPr>
                        <a:t>2011-12 (P)</a:t>
                      </a:r>
                      <a:endParaRPr kumimoji="0" lang="en-US" sz="1400" b="0" i="0" u="none" strike="noStrike" cap="none" normalizeH="0" baseline="0" smtClean="0">
                        <a:ln>
                          <a:noFill/>
                        </a:ln>
                        <a:solidFill>
                          <a:schemeClr val="tx1"/>
                        </a:solidFill>
                        <a:effectLst/>
                        <a:latin typeface="Calibri" pitchFamily="34" charset="0"/>
                        <a:cs typeface="Arial" charset="0"/>
                      </a:endParaRPr>
                    </a:p>
                  </a:txBody>
                  <a:tcPr marT="45669" marB="45669" anchor="b" horzOverflow="overflow">
                    <a:lnL w="25400" cap="flat" cmpd="sng" algn="ctr">
                      <a:solidFill>
                        <a:srgbClr val="FF9900"/>
                      </a:solidFill>
                      <a:prstDash val="solid"/>
                      <a:round/>
                      <a:headEnd type="none" w="med" len="med"/>
                      <a:tailEnd type="none" w="med" len="med"/>
                    </a:lnL>
                    <a:lnR w="25400" cap="flat" cmpd="sng" algn="ctr">
                      <a:solidFill>
                        <a:srgbClr val="FF9900"/>
                      </a:solidFill>
                      <a:prstDash val="solid"/>
                      <a:round/>
                      <a:headEnd type="none" w="med" len="med"/>
                      <a:tailEnd type="none" w="med" len="med"/>
                    </a:lnR>
                    <a:lnT w="25400" cap="flat" cmpd="sng" algn="ctr">
                      <a:solidFill>
                        <a:srgbClr val="FF9900"/>
                      </a:solidFill>
                      <a:prstDash val="solid"/>
                      <a:round/>
                      <a:headEnd type="none" w="med" len="med"/>
                      <a:tailEnd type="none" w="med" len="med"/>
                    </a:lnT>
                    <a:lnB w="25400" cap="flat" cmpd="sng" algn="ctr">
                      <a:solidFill>
                        <a:srgbClr val="FF9900"/>
                      </a:solidFill>
                      <a:prstDash val="solid"/>
                      <a:round/>
                      <a:headEnd type="none" w="med" len="med"/>
                      <a:tailEnd type="none" w="med" len="med"/>
                    </a:lnB>
                    <a:lnTlToBr>
                      <a:noFill/>
                    </a:lnTlToBr>
                    <a:lnBlToTr>
                      <a:noFill/>
                    </a:lnBlToTr>
                    <a:solidFill>
                      <a:srgbClr val="33339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rgbClr val="FFFFFF"/>
                          </a:solidFill>
                          <a:effectLst/>
                          <a:latin typeface="Calibri" pitchFamily="34" charset="0"/>
                          <a:cs typeface="Times New Roman" pitchFamily="18" charset="0"/>
                        </a:rPr>
                        <a:t>2012-13</a:t>
                      </a:r>
                      <a:endParaRPr kumimoji="0" lang="en-US" sz="14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rgbClr val="FFFFFF"/>
                          </a:solidFill>
                          <a:effectLst/>
                          <a:latin typeface="Calibri" pitchFamily="34" charset="0"/>
                          <a:cs typeface="Times New Roman" pitchFamily="18" charset="0"/>
                        </a:rPr>
                        <a:t>(Apr-Dec) (P)</a:t>
                      </a:r>
                      <a:endParaRPr kumimoji="0" lang="en-US" sz="1400" b="0" i="0" u="none" strike="noStrike" cap="none" normalizeH="0" baseline="0" smtClean="0">
                        <a:ln>
                          <a:noFill/>
                        </a:ln>
                        <a:solidFill>
                          <a:schemeClr val="tx1"/>
                        </a:solidFill>
                        <a:effectLst/>
                        <a:latin typeface="Calibri" pitchFamily="34" charset="0"/>
                        <a:cs typeface="Arial" charset="0"/>
                      </a:endParaRPr>
                    </a:p>
                  </a:txBody>
                  <a:tcPr marT="45669" marB="45669" anchor="b" horzOverflow="overflow">
                    <a:lnL w="25400" cap="flat" cmpd="sng" algn="ctr">
                      <a:solidFill>
                        <a:srgbClr val="FF9900"/>
                      </a:solidFill>
                      <a:prstDash val="solid"/>
                      <a:round/>
                      <a:headEnd type="none" w="med" len="med"/>
                      <a:tailEnd type="none" w="med" len="med"/>
                    </a:lnL>
                    <a:lnR w="25400" cap="flat" cmpd="sng" algn="ctr">
                      <a:solidFill>
                        <a:srgbClr val="FF9900"/>
                      </a:solidFill>
                      <a:prstDash val="solid"/>
                      <a:round/>
                      <a:headEnd type="none" w="med" len="med"/>
                      <a:tailEnd type="none" w="med" len="med"/>
                    </a:lnR>
                    <a:lnT w="25400" cap="flat" cmpd="sng" algn="ctr">
                      <a:solidFill>
                        <a:srgbClr val="FF9900"/>
                      </a:solidFill>
                      <a:prstDash val="solid"/>
                      <a:round/>
                      <a:headEnd type="none" w="med" len="med"/>
                      <a:tailEnd type="none" w="med" len="med"/>
                    </a:lnT>
                    <a:lnB w="25400" cap="flat" cmpd="sng" algn="ctr">
                      <a:solidFill>
                        <a:srgbClr val="FF9900"/>
                      </a:solidFill>
                      <a:prstDash val="solid"/>
                      <a:round/>
                      <a:headEnd type="none" w="med" len="med"/>
                      <a:tailEnd type="none" w="med" len="med"/>
                    </a:lnB>
                    <a:lnTlToBr>
                      <a:noFill/>
                    </a:lnTlToBr>
                    <a:lnBlToTr>
                      <a:noFill/>
                    </a:lnBlToTr>
                    <a:solidFill>
                      <a:srgbClr val="333399"/>
                    </a:solidFill>
                  </a:tcPr>
                </a:tc>
              </a:tr>
              <a:tr h="3810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Calibri" pitchFamily="34" charset="0"/>
                          <a:cs typeface="Times New Roman" pitchFamily="18" charset="0"/>
                        </a:rPr>
                        <a:t>Current account Deficit (US$ Billion)</a:t>
                      </a:r>
                      <a:endParaRPr kumimoji="0" lang="en-US" sz="1400" b="0" i="0" u="none" strike="noStrike" cap="none" normalizeH="0" baseline="0" smtClean="0">
                        <a:ln>
                          <a:noFill/>
                        </a:ln>
                        <a:solidFill>
                          <a:schemeClr val="tx1"/>
                        </a:solidFill>
                        <a:effectLst/>
                        <a:latin typeface="Calibri" pitchFamily="34" charset="0"/>
                        <a:cs typeface="Arial" charset="0"/>
                      </a:endParaRPr>
                    </a:p>
                  </a:txBody>
                  <a:tcPr marT="45669" marB="45669" anchor="b" horzOverflow="overflow">
                    <a:lnL w="25400" cap="flat" cmpd="sng" algn="ctr">
                      <a:solidFill>
                        <a:srgbClr val="FF9900"/>
                      </a:solidFill>
                      <a:prstDash val="solid"/>
                      <a:round/>
                      <a:headEnd type="none" w="med" len="med"/>
                      <a:tailEnd type="none" w="med" len="med"/>
                    </a:lnL>
                    <a:lnR w="25400" cap="flat" cmpd="sng" algn="ctr">
                      <a:solidFill>
                        <a:srgbClr val="FF9900"/>
                      </a:solidFill>
                      <a:prstDash val="solid"/>
                      <a:round/>
                      <a:headEnd type="none" w="med" len="med"/>
                      <a:tailEnd type="none" w="med" len="med"/>
                    </a:lnR>
                    <a:lnT w="25400" cap="flat" cmpd="sng" algn="ctr">
                      <a:solidFill>
                        <a:srgbClr val="FF9900"/>
                      </a:solidFill>
                      <a:prstDash val="solid"/>
                      <a:round/>
                      <a:headEnd type="none" w="med" len="med"/>
                      <a:tailEnd type="none" w="med" len="med"/>
                    </a:lnT>
                    <a:lnB w="25400" cap="flat" cmpd="sng" algn="ctr">
                      <a:solidFill>
                        <a:srgbClr val="FF99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Calibri" pitchFamily="34" charset="0"/>
                          <a:cs typeface="Times New Roman" pitchFamily="18" charset="0"/>
                        </a:rPr>
                        <a:t>48.1</a:t>
                      </a:r>
                      <a:endParaRPr kumimoji="0" lang="en-US" sz="1400" b="0" i="0" u="none" strike="noStrike" cap="none" normalizeH="0" baseline="0" smtClean="0">
                        <a:ln>
                          <a:noFill/>
                        </a:ln>
                        <a:solidFill>
                          <a:schemeClr val="tx1"/>
                        </a:solidFill>
                        <a:effectLst/>
                        <a:latin typeface="Calibri" pitchFamily="34" charset="0"/>
                        <a:cs typeface="Arial" charset="0"/>
                      </a:endParaRPr>
                    </a:p>
                  </a:txBody>
                  <a:tcPr marT="45669" marB="45669" anchor="b" horzOverflow="overflow">
                    <a:lnL w="25400" cap="flat" cmpd="sng" algn="ctr">
                      <a:solidFill>
                        <a:srgbClr val="FF9900"/>
                      </a:solidFill>
                      <a:prstDash val="solid"/>
                      <a:round/>
                      <a:headEnd type="none" w="med" len="med"/>
                      <a:tailEnd type="none" w="med" len="med"/>
                    </a:lnL>
                    <a:lnR w="25400" cap="flat" cmpd="sng" algn="ctr">
                      <a:solidFill>
                        <a:srgbClr val="FF9900"/>
                      </a:solidFill>
                      <a:prstDash val="solid"/>
                      <a:round/>
                      <a:headEnd type="none" w="med" len="med"/>
                      <a:tailEnd type="none" w="med" len="med"/>
                    </a:lnR>
                    <a:lnT w="25400" cap="flat" cmpd="sng" algn="ctr">
                      <a:solidFill>
                        <a:srgbClr val="FF9900"/>
                      </a:solidFill>
                      <a:prstDash val="solid"/>
                      <a:round/>
                      <a:headEnd type="none" w="med" len="med"/>
                      <a:tailEnd type="none" w="med" len="med"/>
                    </a:lnT>
                    <a:lnB w="25400" cap="flat" cmpd="sng" algn="ctr">
                      <a:solidFill>
                        <a:srgbClr val="FF99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Calibri" pitchFamily="34" charset="0"/>
                          <a:cs typeface="Times New Roman" pitchFamily="18" charset="0"/>
                        </a:rPr>
                        <a:t>78.2</a:t>
                      </a:r>
                      <a:endParaRPr kumimoji="0" lang="en-US" sz="1400" b="0" i="0" u="none" strike="noStrike" cap="none" normalizeH="0" baseline="0" smtClean="0">
                        <a:ln>
                          <a:noFill/>
                        </a:ln>
                        <a:solidFill>
                          <a:schemeClr val="tx1"/>
                        </a:solidFill>
                        <a:effectLst/>
                        <a:latin typeface="Calibri" pitchFamily="34" charset="0"/>
                        <a:cs typeface="Arial" charset="0"/>
                      </a:endParaRPr>
                    </a:p>
                  </a:txBody>
                  <a:tcPr marT="45669" marB="45669" anchor="b" horzOverflow="overflow">
                    <a:lnL w="25400" cap="flat" cmpd="sng" algn="ctr">
                      <a:solidFill>
                        <a:srgbClr val="FF9900"/>
                      </a:solidFill>
                      <a:prstDash val="solid"/>
                      <a:round/>
                      <a:headEnd type="none" w="med" len="med"/>
                      <a:tailEnd type="none" w="med" len="med"/>
                    </a:lnL>
                    <a:lnR w="25400" cap="flat" cmpd="sng" algn="ctr">
                      <a:solidFill>
                        <a:srgbClr val="FF9900"/>
                      </a:solidFill>
                      <a:prstDash val="solid"/>
                      <a:round/>
                      <a:headEnd type="none" w="med" len="med"/>
                      <a:tailEnd type="none" w="med" len="med"/>
                    </a:lnR>
                    <a:lnT w="25400" cap="flat" cmpd="sng" algn="ctr">
                      <a:solidFill>
                        <a:srgbClr val="FF9900"/>
                      </a:solidFill>
                      <a:prstDash val="solid"/>
                      <a:round/>
                      <a:headEnd type="none" w="med" len="med"/>
                      <a:tailEnd type="none" w="med" len="med"/>
                    </a:lnT>
                    <a:lnB w="25400" cap="flat" cmpd="sng" algn="ctr">
                      <a:solidFill>
                        <a:srgbClr val="FF99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Calibri" pitchFamily="34" charset="0"/>
                          <a:cs typeface="Times New Roman" pitchFamily="18" charset="0"/>
                        </a:rPr>
                        <a:t>72.0</a:t>
                      </a:r>
                      <a:endParaRPr kumimoji="0" lang="en-US" sz="1400" b="0" i="0" u="none" strike="noStrike" cap="none" normalizeH="0" baseline="0" smtClean="0">
                        <a:ln>
                          <a:noFill/>
                        </a:ln>
                        <a:solidFill>
                          <a:schemeClr val="tx1"/>
                        </a:solidFill>
                        <a:effectLst/>
                        <a:latin typeface="Calibri" pitchFamily="34" charset="0"/>
                        <a:cs typeface="Arial" charset="0"/>
                      </a:endParaRPr>
                    </a:p>
                  </a:txBody>
                  <a:tcPr marT="45669" marB="45669" anchor="b" horzOverflow="overflow">
                    <a:lnL w="25400" cap="flat" cmpd="sng" algn="ctr">
                      <a:solidFill>
                        <a:srgbClr val="FF9900"/>
                      </a:solidFill>
                      <a:prstDash val="solid"/>
                      <a:round/>
                      <a:headEnd type="none" w="med" len="med"/>
                      <a:tailEnd type="none" w="med" len="med"/>
                    </a:lnL>
                    <a:lnR w="25400" cap="flat" cmpd="sng" algn="ctr">
                      <a:solidFill>
                        <a:srgbClr val="FF9900"/>
                      </a:solidFill>
                      <a:prstDash val="solid"/>
                      <a:round/>
                      <a:headEnd type="none" w="med" len="med"/>
                      <a:tailEnd type="none" w="med" len="med"/>
                    </a:lnR>
                    <a:lnT w="25400" cap="flat" cmpd="sng" algn="ctr">
                      <a:solidFill>
                        <a:srgbClr val="FF9900"/>
                      </a:solidFill>
                      <a:prstDash val="solid"/>
                      <a:round/>
                      <a:headEnd type="none" w="med" len="med"/>
                      <a:tailEnd type="none" w="med" len="med"/>
                    </a:lnT>
                    <a:lnB w="25400" cap="flat" cmpd="sng" algn="ctr">
                      <a:solidFill>
                        <a:srgbClr val="FF9900"/>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Calibri" pitchFamily="34" charset="0"/>
                          <a:cs typeface="Times New Roman" pitchFamily="18" charset="0"/>
                        </a:rPr>
                        <a:t>As % of GDP</a:t>
                      </a:r>
                      <a:endParaRPr kumimoji="0" lang="en-US" sz="1400" b="0" i="0" u="none" strike="noStrike" cap="none" normalizeH="0" baseline="0" smtClean="0">
                        <a:ln>
                          <a:noFill/>
                        </a:ln>
                        <a:solidFill>
                          <a:schemeClr val="tx1"/>
                        </a:solidFill>
                        <a:effectLst/>
                        <a:latin typeface="Calibri" pitchFamily="34" charset="0"/>
                        <a:cs typeface="Arial" charset="0"/>
                      </a:endParaRPr>
                    </a:p>
                  </a:txBody>
                  <a:tcPr marT="45669" marB="45669" anchor="b" horzOverflow="overflow">
                    <a:lnL w="25400" cap="flat" cmpd="sng" algn="ctr">
                      <a:solidFill>
                        <a:srgbClr val="FF9900"/>
                      </a:solidFill>
                      <a:prstDash val="solid"/>
                      <a:round/>
                      <a:headEnd type="none" w="med" len="med"/>
                      <a:tailEnd type="none" w="med" len="med"/>
                    </a:lnL>
                    <a:lnR w="25400" cap="flat" cmpd="sng" algn="ctr">
                      <a:solidFill>
                        <a:srgbClr val="FF9900"/>
                      </a:solidFill>
                      <a:prstDash val="solid"/>
                      <a:round/>
                      <a:headEnd type="none" w="med" len="med"/>
                      <a:tailEnd type="none" w="med" len="med"/>
                    </a:lnR>
                    <a:lnT w="25400" cap="flat" cmpd="sng" algn="ctr">
                      <a:solidFill>
                        <a:srgbClr val="FF9900"/>
                      </a:solidFill>
                      <a:prstDash val="solid"/>
                      <a:round/>
                      <a:headEnd type="none" w="med" len="med"/>
                      <a:tailEnd type="none" w="med" len="med"/>
                    </a:lnT>
                    <a:lnB w="25400" cap="flat" cmpd="sng" algn="ctr">
                      <a:solidFill>
                        <a:srgbClr val="FF99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Calibri" pitchFamily="34" charset="0"/>
                          <a:cs typeface="Times New Roman" pitchFamily="18" charset="0"/>
                        </a:rPr>
                        <a:t>2.9</a:t>
                      </a:r>
                      <a:endParaRPr kumimoji="0" lang="en-US" sz="1400" b="0" i="0" u="none" strike="noStrike" cap="none" normalizeH="0" baseline="0" smtClean="0">
                        <a:ln>
                          <a:noFill/>
                        </a:ln>
                        <a:solidFill>
                          <a:schemeClr val="tx1"/>
                        </a:solidFill>
                        <a:effectLst/>
                        <a:latin typeface="Calibri" pitchFamily="34" charset="0"/>
                        <a:cs typeface="Arial" charset="0"/>
                      </a:endParaRPr>
                    </a:p>
                  </a:txBody>
                  <a:tcPr marT="45669" marB="45669" anchor="b" horzOverflow="overflow">
                    <a:lnL w="25400" cap="flat" cmpd="sng" algn="ctr">
                      <a:solidFill>
                        <a:srgbClr val="FF9900"/>
                      </a:solidFill>
                      <a:prstDash val="solid"/>
                      <a:round/>
                      <a:headEnd type="none" w="med" len="med"/>
                      <a:tailEnd type="none" w="med" len="med"/>
                    </a:lnL>
                    <a:lnR w="25400" cap="flat" cmpd="sng" algn="ctr">
                      <a:solidFill>
                        <a:srgbClr val="FF9900"/>
                      </a:solidFill>
                      <a:prstDash val="solid"/>
                      <a:round/>
                      <a:headEnd type="none" w="med" len="med"/>
                      <a:tailEnd type="none" w="med" len="med"/>
                    </a:lnR>
                    <a:lnT w="25400" cap="flat" cmpd="sng" algn="ctr">
                      <a:solidFill>
                        <a:srgbClr val="FF9900"/>
                      </a:solidFill>
                      <a:prstDash val="solid"/>
                      <a:round/>
                      <a:headEnd type="none" w="med" len="med"/>
                      <a:tailEnd type="none" w="med" len="med"/>
                    </a:lnT>
                    <a:lnB w="25400" cap="flat" cmpd="sng" algn="ctr">
                      <a:solidFill>
                        <a:srgbClr val="FF99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Calibri" pitchFamily="34" charset="0"/>
                          <a:cs typeface="Times New Roman" pitchFamily="18" charset="0"/>
                        </a:rPr>
                        <a:t>4.2</a:t>
                      </a:r>
                      <a:endParaRPr kumimoji="0" lang="en-US" sz="1400" b="0" i="0" u="none" strike="noStrike" cap="none" normalizeH="0" baseline="0" smtClean="0">
                        <a:ln>
                          <a:noFill/>
                        </a:ln>
                        <a:solidFill>
                          <a:schemeClr val="tx1"/>
                        </a:solidFill>
                        <a:effectLst/>
                        <a:latin typeface="Calibri" pitchFamily="34" charset="0"/>
                        <a:cs typeface="Arial" charset="0"/>
                      </a:endParaRPr>
                    </a:p>
                  </a:txBody>
                  <a:tcPr marT="45669" marB="45669" anchor="b" horzOverflow="overflow">
                    <a:lnL w="25400" cap="flat" cmpd="sng" algn="ctr">
                      <a:solidFill>
                        <a:srgbClr val="FF9900"/>
                      </a:solidFill>
                      <a:prstDash val="solid"/>
                      <a:round/>
                      <a:headEnd type="none" w="med" len="med"/>
                      <a:tailEnd type="none" w="med" len="med"/>
                    </a:lnL>
                    <a:lnR w="25400" cap="flat" cmpd="sng" algn="ctr">
                      <a:solidFill>
                        <a:srgbClr val="FF9900"/>
                      </a:solidFill>
                      <a:prstDash val="solid"/>
                      <a:round/>
                      <a:headEnd type="none" w="med" len="med"/>
                      <a:tailEnd type="none" w="med" len="med"/>
                    </a:lnR>
                    <a:lnT w="25400" cap="flat" cmpd="sng" algn="ctr">
                      <a:solidFill>
                        <a:srgbClr val="FF9900"/>
                      </a:solidFill>
                      <a:prstDash val="solid"/>
                      <a:round/>
                      <a:headEnd type="none" w="med" len="med"/>
                      <a:tailEnd type="none" w="med" len="med"/>
                    </a:lnT>
                    <a:lnB w="25400" cap="flat" cmpd="sng" algn="ctr">
                      <a:solidFill>
                        <a:srgbClr val="FF99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Calibri" pitchFamily="34" charset="0"/>
                          <a:cs typeface="Times New Roman" pitchFamily="18" charset="0"/>
                        </a:rPr>
                        <a:t>5.4</a:t>
                      </a:r>
                      <a:endParaRPr kumimoji="0" lang="en-US" sz="1400" b="0" i="0" u="none" strike="noStrike" cap="none" normalizeH="0" baseline="0" smtClean="0">
                        <a:ln>
                          <a:noFill/>
                        </a:ln>
                        <a:solidFill>
                          <a:schemeClr val="tx1"/>
                        </a:solidFill>
                        <a:effectLst/>
                        <a:latin typeface="Calibri" pitchFamily="34" charset="0"/>
                        <a:cs typeface="Arial" charset="0"/>
                      </a:endParaRPr>
                    </a:p>
                  </a:txBody>
                  <a:tcPr marT="45669" marB="45669" anchor="b" horzOverflow="overflow">
                    <a:lnL w="25400" cap="flat" cmpd="sng" algn="ctr">
                      <a:solidFill>
                        <a:srgbClr val="FF9900"/>
                      </a:solidFill>
                      <a:prstDash val="solid"/>
                      <a:round/>
                      <a:headEnd type="none" w="med" len="med"/>
                      <a:tailEnd type="none" w="med" len="med"/>
                    </a:lnL>
                    <a:lnR w="25400" cap="flat" cmpd="sng" algn="ctr">
                      <a:solidFill>
                        <a:srgbClr val="FF9900"/>
                      </a:solidFill>
                      <a:prstDash val="solid"/>
                      <a:round/>
                      <a:headEnd type="none" w="med" len="med"/>
                      <a:tailEnd type="none" w="med" len="med"/>
                    </a:lnR>
                    <a:lnT w="25400" cap="flat" cmpd="sng" algn="ctr">
                      <a:solidFill>
                        <a:srgbClr val="FF9900"/>
                      </a:solidFill>
                      <a:prstDash val="solid"/>
                      <a:round/>
                      <a:headEnd type="none" w="med" len="med"/>
                      <a:tailEnd type="none" w="med" len="med"/>
                    </a:lnT>
                    <a:lnB w="25400" cap="flat" cmpd="sng" algn="ctr">
                      <a:solidFill>
                        <a:srgbClr val="FF9900"/>
                      </a:solidFill>
                      <a:prstDash val="solid"/>
                      <a:round/>
                      <a:headEnd type="none" w="med" len="med"/>
                      <a:tailEnd type="none" w="med" len="med"/>
                    </a:lnB>
                    <a:lnTlToBr>
                      <a:noFill/>
                    </a:lnTlToBr>
                    <a:lnBlToTr>
                      <a:noFill/>
                    </a:lnBlToTr>
                    <a:noFill/>
                  </a:tcPr>
                </a:tc>
              </a:tr>
            </a:tbl>
          </a:graphicData>
        </a:graphic>
      </p:graphicFrame>
      <p:sp>
        <p:nvSpPr>
          <p:cNvPr id="198689" name="Text Box 7"/>
          <p:cNvSpPr txBox="1">
            <a:spLocks noChangeArrowheads="1"/>
          </p:cNvSpPr>
          <p:nvPr/>
        </p:nvSpPr>
        <p:spPr bwMode="auto">
          <a:xfrm>
            <a:off x="609600" y="4662488"/>
            <a:ext cx="3352800" cy="366712"/>
          </a:xfrm>
          <a:prstGeom prst="rect">
            <a:avLst/>
          </a:prstGeom>
          <a:noFill/>
          <a:ln w="9525">
            <a:noFill/>
            <a:miter lim="800000"/>
            <a:headEnd/>
            <a:tailEnd/>
          </a:ln>
        </p:spPr>
        <p:txBody>
          <a:bodyPr>
            <a:spAutoFit/>
          </a:bodyPr>
          <a:lstStyle/>
          <a:p>
            <a:pPr>
              <a:spcBef>
                <a:spcPct val="50000"/>
              </a:spcBef>
            </a:pPr>
            <a:r>
              <a:rPr lang="en-US" b="1"/>
              <a:t>Current Account deficit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5" name="Rectangle 6"/>
          <p:cNvSpPr txBox="1">
            <a:spLocks noGrp="1" noChangeArrowheads="1"/>
          </p:cNvSpPr>
          <p:nvPr/>
        </p:nvSpPr>
        <p:spPr bwMode="auto">
          <a:xfrm>
            <a:off x="0" y="6553200"/>
            <a:ext cx="609600" cy="304800"/>
          </a:xfrm>
          <a:prstGeom prst="rect">
            <a:avLst/>
          </a:prstGeom>
          <a:noFill/>
          <a:ln w="9525">
            <a:noFill/>
            <a:miter lim="800000"/>
            <a:headEnd/>
            <a:tailEnd/>
          </a:ln>
        </p:spPr>
        <p:txBody>
          <a:bodyPr/>
          <a:lstStyle/>
          <a:p>
            <a:fld id="{055C9ED9-B0CA-4A2E-9AFB-E4EBCB3FA32E}" type="slidenum">
              <a:rPr lang="en-US" sz="1200">
                <a:latin typeface="Calibri" pitchFamily="34" charset="0"/>
                <a:cs typeface="Arial" charset="0"/>
              </a:rPr>
              <a:pPr/>
              <a:t>7</a:t>
            </a:fld>
            <a:endParaRPr lang="en-US" sz="1200">
              <a:latin typeface="Calibri" pitchFamily="34" charset="0"/>
              <a:cs typeface="Arial" charset="0"/>
            </a:endParaRPr>
          </a:p>
        </p:txBody>
      </p:sp>
      <p:sp>
        <p:nvSpPr>
          <p:cNvPr id="10270" name="Rectangle 39"/>
          <p:cNvSpPr>
            <a:spLocks noChangeArrowheads="1"/>
          </p:cNvSpPr>
          <p:nvPr/>
        </p:nvSpPr>
        <p:spPr bwMode="auto">
          <a:xfrm>
            <a:off x="0" y="0"/>
            <a:ext cx="9144000" cy="1143000"/>
          </a:xfrm>
          <a:prstGeom prst="rect">
            <a:avLst/>
          </a:prstGeom>
          <a:noFill/>
          <a:ln w="9525">
            <a:noFill/>
            <a:miter lim="800000"/>
            <a:headEnd/>
            <a:tailEnd/>
          </a:ln>
        </p:spPr>
        <p:txBody>
          <a:bodyPr lIns="91431" tIns="45716" rIns="91431" bIns="45716" anchor="ctr"/>
          <a:lstStyle/>
          <a:p>
            <a:pPr eaLnBrk="0" hangingPunct="0">
              <a:defRPr/>
            </a:pPr>
            <a:r>
              <a:rPr lang="en-US" sz="2800" b="1">
                <a:solidFill>
                  <a:srgbClr val="0000FF"/>
                </a:solidFill>
                <a:effectLst>
                  <a:outerShdw blurRad="38100" dist="38100" dir="2700000" algn="tl">
                    <a:srgbClr val="C0C0C0"/>
                  </a:outerShdw>
                </a:effectLst>
                <a:latin typeface="Calibri" pitchFamily="34" charset="0"/>
              </a:rPr>
              <a:t>	Estimated GDP Growth</a:t>
            </a:r>
          </a:p>
        </p:txBody>
      </p:sp>
      <p:sp>
        <p:nvSpPr>
          <p:cNvPr id="200707" name="Line 40"/>
          <p:cNvSpPr>
            <a:spLocks noChangeShapeType="1"/>
          </p:cNvSpPr>
          <p:nvPr/>
        </p:nvSpPr>
        <p:spPr bwMode="auto">
          <a:xfrm>
            <a:off x="685800" y="862013"/>
            <a:ext cx="7924800" cy="0"/>
          </a:xfrm>
          <a:prstGeom prst="line">
            <a:avLst/>
          </a:prstGeom>
          <a:noFill/>
          <a:ln w="38100">
            <a:solidFill>
              <a:schemeClr val="tx1"/>
            </a:solidFill>
            <a:round/>
            <a:headEnd/>
            <a:tailEnd/>
          </a:ln>
        </p:spPr>
        <p:txBody>
          <a:bodyPr lIns="83210" tIns="41605" rIns="83210" bIns="41605"/>
          <a:lstStyle/>
          <a:p>
            <a:endParaRPr lang="en-US"/>
          </a:p>
        </p:txBody>
      </p:sp>
      <p:sp>
        <p:nvSpPr>
          <p:cNvPr id="200708" name="Rectangle 41"/>
          <p:cNvSpPr>
            <a:spLocks noChangeArrowheads="1"/>
          </p:cNvSpPr>
          <p:nvPr/>
        </p:nvSpPr>
        <p:spPr bwMode="auto">
          <a:xfrm>
            <a:off x="468313" y="4343400"/>
            <a:ext cx="8229600" cy="1905000"/>
          </a:xfrm>
          <a:prstGeom prst="rect">
            <a:avLst/>
          </a:prstGeom>
          <a:noFill/>
          <a:ln w="9525">
            <a:noFill/>
            <a:miter lim="800000"/>
            <a:headEnd/>
            <a:tailEnd/>
          </a:ln>
        </p:spPr>
        <p:txBody>
          <a:bodyPr lIns="91431" tIns="45716" rIns="91431" bIns="45716"/>
          <a:lstStyle/>
          <a:p>
            <a:pPr marL="341313" indent="-341313" algn="just" eaLnBrk="0" hangingPunct="0">
              <a:spcBef>
                <a:spcPct val="60000"/>
              </a:spcBef>
              <a:spcAft>
                <a:spcPct val="60000"/>
              </a:spcAft>
              <a:buFontTx/>
              <a:buChar char="•"/>
            </a:pPr>
            <a:r>
              <a:rPr lang="en-US" sz="1600" b="1">
                <a:latin typeface="Calibri" pitchFamily="34" charset="0"/>
              </a:rPr>
              <a:t>With the interest rate cycle turning, and the government making an effort to revive stalled projects, we can expect some recovery in 2013-14; depending on external developments, GDP growth could revive to 6.0-6.4%. </a:t>
            </a:r>
          </a:p>
          <a:p>
            <a:pPr marL="341313" indent="-341313" algn="just" eaLnBrk="0" hangingPunct="0">
              <a:spcBef>
                <a:spcPct val="60000"/>
              </a:spcBef>
              <a:spcAft>
                <a:spcPct val="60000"/>
              </a:spcAft>
              <a:buFontTx/>
              <a:buChar char="•"/>
            </a:pPr>
            <a:r>
              <a:rPr lang="en-US" sz="1600" b="1">
                <a:latin typeface="Calibri" pitchFamily="34" charset="0"/>
              </a:rPr>
              <a:t>It would still be difficult to achieve an average growth rate of 8.0% in the 12</a:t>
            </a:r>
            <a:r>
              <a:rPr lang="en-US" sz="1600" b="1" baseline="30000">
                <a:latin typeface="Calibri" pitchFamily="34" charset="0"/>
              </a:rPr>
              <a:t>th</a:t>
            </a:r>
            <a:r>
              <a:rPr lang="en-US" sz="1600" b="1">
                <a:latin typeface="Calibri" pitchFamily="34" charset="0"/>
              </a:rPr>
              <a:t> Plan period of 2012-13 to 2016-17. </a:t>
            </a:r>
          </a:p>
        </p:txBody>
      </p:sp>
      <p:sp>
        <p:nvSpPr>
          <p:cNvPr id="200709" name="Rectangle 42"/>
          <p:cNvSpPr>
            <a:spLocks noChangeArrowheads="1"/>
          </p:cNvSpPr>
          <p:nvPr/>
        </p:nvSpPr>
        <p:spPr bwMode="auto">
          <a:xfrm>
            <a:off x="838200" y="4038600"/>
            <a:ext cx="2438400" cy="304800"/>
          </a:xfrm>
          <a:prstGeom prst="rect">
            <a:avLst/>
          </a:prstGeom>
          <a:noFill/>
          <a:ln w="9525">
            <a:noFill/>
            <a:miter lim="800000"/>
            <a:headEnd/>
            <a:tailEnd/>
          </a:ln>
        </p:spPr>
        <p:txBody>
          <a:bodyPr wrap="none" lIns="91431" tIns="45716" rIns="91431" bIns="45716" anchor="ctr"/>
          <a:lstStyle/>
          <a:p>
            <a:r>
              <a:rPr lang="en-US" sz="1100" i="1">
                <a:latin typeface="Calibri" pitchFamily="34" charset="0"/>
              </a:rPr>
              <a:t>Source: CSO, CII Research</a:t>
            </a:r>
          </a:p>
        </p:txBody>
      </p:sp>
      <p:sp>
        <p:nvSpPr>
          <p:cNvPr id="200710" name="Rectangle 43"/>
          <p:cNvSpPr>
            <a:spLocks noChangeArrowheads="1"/>
          </p:cNvSpPr>
          <p:nvPr/>
        </p:nvSpPr>
        <p:spPr bwMode="auto">
          <a:xfrm>
            <a:off x="525463" y="1219200"/>
            <a:ext cx="8231187" cy="914400"/>
          </a:xfrm>
          <a:prstGeom prst="rect">
            <a:avLst/>
          </a:prstGeom>
          <a:noFill/>
          <a:ln w="9525">
            <a:noFill/>
            <a:miter lim="800000"/>
            <a:headEnd/>
            <a:tailEnd/>
          </a:ln>
        </p:spPr>
        <p:txBody>
          <a:bodyPr lIns="91431" tIns="45716" rIns="91431" bIns="45716"/>
          <a:lstStyle/>
          <a:p>
            <a:pPr marL="341313" indent="-341313" eaLnBrk="0" hangingPunct="0">
              <a:spcBef>
                <a:spcPct val="20000"/>
              </a:spcBef>
              <a:buFontTx/>
              <a:buChar char="•"/>
            </a:pPr>
            <a:r>
              <a:rPr lang="en-AU" sz="1600" b="1">
                <a:latin typeface="Calibri" pitchFamily="34" charset="0"/>
              </a:rPr>
              <a:t>Fragile global recovery and tough domestic conditions have made it difficult to recover at a faster pace</a:t>
            </a:r>
          </a:p>
        </p:txBody>
      </p:sp>
      <p:graphicFrame>
        <p:nvGraphicFramePr>
          <p:cNvPr id="44331" name="Group 299"/>
          <p:cNvGraphicFramePr>
            <a:graphicFrameLocks noGrp="1"/>
          </p:cNvGraphicFramePr>
          <p:nvPr/>
        </p:nvGraphicFramePr>
        <p:xfrm>
          <a:off x="827088" y="2420938"/>
          <a:ext cx="7632700" cy="1524000"/>
        </p:xfrm>
        <a:graphic>
          <a:graphicData uri="http://schemas.openxmlformats.org/drawingml/2006/table">
            <a:tbl>
              <a:tblPr/>
              <a:tblGrid>
                <a:gridCol w="2389187"/>
                <a:gridCol w="1747838"/>
                <a:gridCol w="1747837"/>
                <a:gridCol w="1747838"/>
              </a:tblGrid>
              <a:tr h="2190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rgbClr val="FFFFFF"/>
                          </a:solidFill>
                          <a:effectLst/>
                          <a:latin typeface="Calibri" pitchFamily="34" charset="0"/>
                          <a:cs typeface="Times New Roman" pitchFamily="18" charset="0"/>
                        </a:rPr>
                        <a:t> </a:t>
                      </a:r>
                      <a:endParaRPr kumimoji="0" lang="en-US" sz="1400" b="0" i="0" u="none" strike="noStrike" cap="none" normalizeH="0" baseline="0" smtClean="0">
                        <a:ln>
                          <a:noFill/>
                        </a:ln>
                        <a:solidFill>
                          <a:schemeClr val="tx1"/>
                        </a:solidFill>
                        <a:effectLst/>
                        <a:latin typeface="Calibri" pitchFamily="34" charset="0"/>
                      </a:endParaRPr>
                    </a:p>
                  </a:txBody>
                  <a:tcPr anchor="b" horzOverflow="overflow">
                    <a:lnL w="25400" cap="flat" cmpd="sng" algn="ctr">
                      <a:solidFill>
                        <a:srgbClr val="FF9900"/>
                      </a:solidFill>
                      <a:prstDash val="solid"/>
                      <a:round/>
                      <a:headEnd type="none" w="med" len="med"/>
                      <a:tailEnd type="none" w="med" len="med"/>
                    </a:lnL>
                    <a:lnR w="25400" cap="flat" cmpd="sng" algn="ctr">
                      <a:solidFill>
                        <a:srgbClr val="FF9900"/>
                      </a:solidFill>
                      <a:prstDash val="solid"/>
                      <a:round/>
                      <a:headEnd type="none" w="med" len="med"/>
                      <a:tailEnd type="none" w="med" len="med"/>
                    </a:lnR>
                    <a:lnT w="25400" cap="flat" cmpd="sng" algn="ctr">
                      <a:solidFill>
                        <a:srgbClr val="FF9900"/>
                      </a:solidFill>
                      <a:prstDash val="solid"/>
                      <a:round/>
                      <a:headEnd type="none" w="med" len="med"/>
                      <a:tailEnd type="none" w="med" len="med"/>
                    </a:lnT>
                    <a:lnB w="25400" cap="flat" cmpd="sng" algn="ctr">
                      <a:solidFill>
                        <a:srgbClr val="FF9900"/>
                      </a:solidFill>
                      <a:prstDash val="solid"/>
                      <a:round/>
                      <a:headEnd type="none" w="med" len="med"/>
                      <a:tailEnd type="none" w="med" len="med"/>
                    </a:lnB>
                    <a:lnTlToBr>
                      <a:noFill/>
                    </a:lnTlToBr>
                    <a:lnBlToTr>
                      <a:noFill/>
                    </a:lnBlToTr>
                    <a:solidFill>
                      <a:srgbClr val="33339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rgbClr val="FFFFFF"/>
                          </a:solidFill>
                          <a:effectLst/>
                          <a:latin typeface="Calibri" pitchFamily="34" charset="0"/>
                          <a:cs typeface="Times New Roman" pitchFamily="18" charset="0"/>
                        </a:rPr>
                        <a:t>2011-12 (QE)</a:t>
                      </a:r>
                      <a:endParaRPr kumimoji="0" lang="en-US" sz="1400" b="0" i="0" u="none" strike="noStrike" cap="none" normalizeH="0" baseline="0" smtClean="0">
                        <a:ln>
                          <a:noFill/>
                        </a:ln>
                        <a:solidFill>
                          <a:schemeClr val="tx1"/>
                        </a:solidFill>
                        <a:effectLst/>
                        <a:latin typeface="Calibri" pitchFamily="34" charset="0"/>
                      </a:endParaRPr>
                    </a:p>
                  </a:txBody>
                  <a:tcPr anchor="b" horzOverflow="overflow">
                    <a:lnL w="25400" cap="flat" cmpd="sng" algn="ctr">
                      <a:solidFill>
                        <a:srgbClr val="FF9900"/>
                      </a:solidFill>
                      <a:prstDash val="solid"/>
                      <a:round/>
                      <a:headEnd type="none" w="med" len="med"/>
                      <a:tailEnd type="none" w="med" len="med"/>
                    </a:lnL>
                    <a:lnR w="25400" cap="flat" cmpd="sng" algn="ctr">
                      <a:solidFill>
                        <a:srgbClr val="FF9900"/>
                      </a:solidFill>
                      <a:prstDash val="solid"/>
                      <a:round/>
                      <a:headEnd type="none" w="med" len="med"/>
                      <a:tailEnd type="none" w="med" len="med"/>
                    </a:lnR>
                    <a:lnT w="25400" cap="flat" cmpd="sng" algn="ctr">
                      <a:solidFill>
                        <a:srgbClr val="FF9900"/>
                      </a:solidFill>
                      <a:prstDash val="solid"/>
                      <a:round/>
                      <a:headEnd type="none" w="med" len="med"/>
                      <a:tailEnd type="none" w="med" len="med"/>
                    </a:lnT>
                    <a:lnB w="25400" cap="flat" cmpd="sng" algn="ctr">
                      <a:solidFill>
                        <a:srgbClr val="FF9900"/>
                      </a:solidFill>
                      <a:prstDash val="solid"/>
                      <a:round/>
                      <a:headEnd type="none" w="med" len="med"/>
                      <a:tailEnd type="none" w="med" len="med"/>
                    </a:lnB>
                    <a:lnTlToBr>
                      <a:noFill/>
                    </a:lnTlToBr>
                    <a:lnBlToTr>
                      <a:noFill/>
                    </a:lnBlToTr>
                    <a:solidFill>
                      <a:srgbClr val="33339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rgbClr val="FFFFFF"/>
                          </a:solidFill>
                          <a:effectLst/>
                          <a:latin typeface="Calibri" pitchFamily="34" charset="0"/>
                          <a:cs typeface="Times New Roman" pitchFamily="18" charset="0"/>
                        </a:rPr>
                        <a:t>2012-13 (AE)</a:t>
                      </a:r>
                      <a:endParaRPr kumimoji="0" lang="en-US" sz="1400" b="0" i="0" u="none" strike="noStrike" cap="none" normalizeH="0" baseline="0" smtClean="0">
                        <a:ln>
                          <a:noFill/>
                        </a:ln>
                        <a:solidFill>
                          <a:schemeClr val="tx1"/>
                        </a:solidFill>
                        <a:effectLst/>
                        <a:latin typeface="Calibri" pitchFamily="34" charset="0"/>
                      </a:endParaRPr>
                    </a:p>
                  </a:txBody>
                  <a:tcPr anchor="b" horzOverflow="overflow">
                    <a:lnL w="25400" cap="flat" cmpd="sng" algn="ctr">
                      <a:solidFill>
                        <a:srgbClr val="FF9900"/>
                      </a:solidFill>
                      <a:prstDash val="solid"/>
                      <a:round/>
                      <a:headEnd type="none" w="med" len="med"/>
                      <a:tailEnd type="none" w="med" len="med"/>
                    </a:lnL>
                    <a:lnR w="25400" cap="flat" cmpd="sng" algn="ctr">
                      <a:solidFill>
                        <a:srgbClr val="FF9900"/>
                      </a:solidFill>
                      <a:prstDash val="solid"/>
                      <a:round/>
                      <a:headEnd type="none" w="med" len="med"/>
                      <a:tailEnd type="none" w="med" len="med"/>
                    </a:lnR>
                    <a:lnT w="25400" cap="flat" cmpd="sng" algn="ctr">
                      <a:solidFill>
                        <a:srgbClr val="FF9900"/>
                      </a:solidFill>
                      <a:prstDash val="solid"/>
                      <a:round/>
                      <a:headEnd type="none" w="med" len="med"/>
                      <a:tailEnd type="none" w="med" len="med"/>
                    </a:lnT>
                    <a:lnB w="25400" cap="flat" cmpd="sng" algn="ctr">
                      <a:solidFill>
                        <a:srgbClr val="FF9900"/>
                      </a:solidFill>
                      <a:prstDash val="solid"/>
                      <a:round/>
                      <a:headEnd type="none" w="med" len="med"/>
                      <a:tailEnd type="none" w="med" len="med"/>
                    </a:lnB>
                    <a:lnTlToBr>
                      <a:noFill/>
                    </a:lnTlToBr>
                    <a:lnBlToTr>
                      <a:noFill/>
                    </a:lnBlToTr>
                    <a:solidFill>
                      <a:srgbClr val="333399"/>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rgbClr val="FFFFFF"/>
                          </a:solidFill>
                          <a:effectLst/>
                          <a:latin typeface="Calibri" pitchFamily="34" charset="0"/>
                          <a:cs typeface="Times New Roman" pitchFamily="18" charset="0"/>
                        </a:rPr>
                        <a:t>2013-14 (E)</a:t>
                      </a:r>
                      <a:endParaRPr kumimoji="0" lang="en-US" sz="1400" b="0" i="0" u="none" strike="noStrike" cap="none" normalizeH="0" baseline="0" smtClean="0">
                        <a:ln>
                          <a:noFill/>
                        </a:ln>
                        <a:solidFill>
                          <a:schemeClr val="tx1"/>
                        </a:solidFill>
                        <a:effectLst/>
                        <a:latin typeface="Calibri" pitchFamily="34" charset="0"/>
                      </a:endParaRPr>
                    </a:p>
                  </a:txBody>
                  <a:tcPr anchor="b" horzOverflow="overflow">
                    <a:lnL w="25400" cap="flat" cmpd="sng" algn="ctr">
                      <a:solidFill>
                        <a:srgbClr val="FF9900"/>
                      </a:solidFill>
                      <a:prstDash val="solid"/>
                      <a:round/>
                      <a:headEnd type="none" w="med" len="med"/>
                      <a:tailEnd type="none" w="med" len="med"/>
                    </a:lnL>
                    <a:lnR w="25400" cap="flat" cmpd="sng" algn="ctr">
                      <a:solidFill>
                        <a:srgbClr val="FF9900"/>
                      </a:solidFill>
                      <a:prstDash val="solid"/>
                      <a:round/>
                      <a:headEnd type="none" w="med" len="med"/>
                      <a:tailEnd type="none" w="med" len="med"/>
                    </a:lnR>
                    <a:lnT w="25400" cap="flat" cmpd="sng" algn="ctr">
                      <a:solidFill>
                        <a:srgbClr val="FF9900"/>
                      </a:solidFill>
                      <a:prstDash val="solid"/>
                      <a:round/>
                      <a:headEnd type="none" w="med" len="med"/>
                      <a:tailEnd type="none" w="med" len="med"/>
                    </a:lnT>
                    <a:lnB w="25400" cap="flat" cmpd="sng" algn="ctr">
                      <a:solidFill>
                        <a:srgbClr val="FF9900"/>
                      </a:solidFill>
                      <a:prstDash val="solid"/>
                      <a:round/>
                      <a:headEnd type="none" w="med" len="med"/>
                      <a:tailEnd type="none" w="med" len="med"/>
                    </a:lnB>
                    <a:lnTlToBr>
                      <a:noFill/>
                    </a:lnTlToBr>
                    <a:lnBlToTr>
                      <a:noFill/>
                    </a:lnBlToTr>
                    <a:solidFill>
                      <a:srgbClr val="333399"/>
                    </a:solidFill>
                  </a:tcPr>
                </a:tc>
              </a:tr>
              <a:tr h="2190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Calibri" pitchFamily="34" charset="0"/>
                          <a:cs typeface="Times New Roman" pitchFamily="18" charset="0"/>
                        </a:rPr>
                        <a:t>Agriculture</a:t>
                      </a:r>
                      <a:endParaRPr kumimoji="0" lang="en-US" sz="1400" b="0" i="0" u="none" strike="noStrike" cap="none" normalizeH="0" baseline="0" smtClean="0">
                        <a:ln>
                          <a:noFill/>
                        </a:ln>
                        <a:solidFill>
                          <a:schemeClr val="tx1"/>
                        </a:solidFill>
                        <a:effectLst/>
                        <a:latin typeface="Calibri" pitchFamily="34" charset="0"/>
                      </a:endParaRPr>
                    </a:p>
                  </a:txBody>
                  <a:tcPr anchor="b" horzOverflow="overflow">
                    <a:lnL w="25400" cap="flat" cmpd="sng" algn="ctr">
                      <a:solidFill>
                        <a:srgbClr val="FF9900"/>
                      </a:solidFill>
                      <a:prstDash val="solid"/>
                      <a:round/>
                      <a:headEnd type="none" w="med" len="med"/>
                      <a:tailEnd type="none" w="med" len="med"/>
                    </a:lnL>
                    <a:lnR w="25400" cap="flat" cmpd="sng" algn="ctr">
                      <a:solidFill>
                        <a:srgbClr val="FF9900"/>
                      </a:solidFill>
                      <a:prstDash val="solid"/>
                      <a:round/>
                      <a:headEnd type="none" w="med" len="med"/>
                      <a:tailEnd type="none" w="med" len="med"/>
                    </a:lnR>
                    <a:lnT w="25400" cap="flat" cmpd="sng" algn="ctr">
                      <a:solidFill>
                        <a:srgbClr val="FF9900"/>
                      </a:solidFill>
                      <a:prstDash val="solid"/>
                      <a:round/>
                      <a:headEnd type="none" w="med" len="med"/>
                      <a:tailEnd type="none" w="med" len="med"/>
                    </a:lnT>
                    <a:lnB w="25400" cap="flat" cmpd="sng" algn="ctr">
                      <a:solidFill>
                        <a:srgbClr val="FF99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Calibri" pitchFamily="34" charset="0"/>
                          <a:cs typeface="Times New Roman" pitchFamily="18" charset="0"/>
                        </a:rPr>
                        <a:t>3.6</a:t>
                      </a:r>
                      <a:endParaRPr kumimoji="0" lang="en-US" sz="1400" b="0" i="0" u="none" strike="noStrike" cap="none" normalizeH="0" baseline="0" smtClean="0">
                        <a:ln>
                          <a:noFill/>
                        </a:ln>
                        <a:solidFill>
                          <a:schemeClr val="tx1"/>
                        </a:solidFill>
                        <a:effectLst/>
                        <a:latin typeface="Calibri" pitchFamily="34" charset="0"/>
                      </a:endParaRPr>
                    </a:p>
                  </a:txBody>
                  <a:tcPr anchor="b" horzOverflow="overflow">
                    <a:lnL w="25400" cap="flat" cmpd="sng" algn="ctr">
                      <a:solidFill>
                        <a:srgbClr val="FF9900"/>
                      </a:solidFill>
                      <a:prstDash val="solid"/>
                      <a:round/>
                      <a:headEnd type="none" w="med" len="med"/>
                      <a:tailEnd type="none" w="med" len="med"/>
                    </a:lnL>
                    <a:lnR w="25400" cap="flat" cmpd="sng" algn="ctr">
                      <a:solidFill>
                        <a:srgbClr val="FF9900"/>
                      </a:solidFill>
                      <a:prstDash val="solid"/>
                      <a:round/>
                      <a:headEnd type="none" w="med" len="med"/>
                      <a:tailEnd type="none" w="med" len="med"/>
                    </a:lnR>
                    <a:lnT w="25400" cap="flat" cmpd="sng" algn="ctr">
                      <a:solidFill>
                        <a:srgbClr val="FF9900"/>
                      </a:solidFill>
                      <a:prstDash val="solid"/>
                      <a:round/>
                      <a:headEnd type="none" w="med" len="med"/>
                      <a:tailEnd type="none" w="med" len="med"/>
                    </a:lnT>
                    <a:lnB w="25400" cap="flat" cmpd="sng" algn="ctr">
                      <a:solidFill>
                        <a:srgbClr val="FF99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Calibri" pitchFamily="34" charset="0"/>
                          <a:cs typeface="Times New Roman" pitchFamily="18" charset="0"/>
                        </a:rPr>
                        <a:t>1.8</a:t>
                      </a:r>
                      <a:endParaRPr kumimoji="0" lang="en-US" sz="1400" b="0" i="0" u="none" strike="noStrike" cap="none" normalizeH="0" baseline="0" smtClean="0">
                        <a:ln>
                          <a:noFill/>
                        </a:ln>
                        <a:solidFill>
                          <a:schemeClr val="tx1"/>
                        </a:solidFill>
                        <a:effectLst/>
                        <a:latin typeface="Calibri" pitchFamily="34" charset="0"/>
                      </a:endParaRPr>
                    </a:p>
                  </a:txBody>
                  <a:tcPr anchor="b" horzOverflow="overflow">
                    <a:lnL w="25400" cap="flat" cmpd="sng" algn="ctr">
                      <a:solidFill>
                        <a:srgbClr val="FF9900"/>
                      </a:solidFill>
                      <a:prstDash val="solid"/>
                      <a:round/>
                      <a:headEnd type="none" w="med" len="med"/>
                      <a:tailEnd type="none" w="med" len="med"/>
                    </a:lnL>
                    <a:lnR w="25400" cap="flat" cmpd="sng" algn="ctr">
                      <a:solidFill>
                        <a:srgbClr val="FF9900"/>
                      </a:solidFill>
                      <a:prstDash val="solid"/>
                      <a:round/>
                      <a:headEnd type="none" w="med" len="med"/>
                      <a:tailEnd type="none" w="med" len="med"/>
                    </a:lnR>
                    <a:lnT w="25400" cap="flat" cmpd="sng" algn="ctr">
                      <a:solidFill>
                        <a:srgbClr val="FF9900"/>
                      </a:solidFill>
                      <a:prstDash val="solid"/>
                      <a:round/>
                      <a:headEnd type="none" w="med" len="med"/>
                      <a:tailEnd type="none" w="med" len="med"/>
                    </a:lnT>
                    <a:lnB w="25400" cap="flat" cmpd="sng" algn="ctr">
                      <a:solidFill>
                        <a:srgbClr val="FF99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Calibri" pitchFamily="34" charset="0"/>
                          <a:cs typeface="Times New Roman" pitchFamily="18" charset="0"/>
                        </a:rPr>
                        <a:t>2.5 – 3.5</a:t>
                      </a:r>
                      <a:endParaRPr kumimoji="0" lang="en-US" sz="1400" b="0" i="0" u="none" strike="noStrike" cap="none" normalizeH="0" baseline="0" smtClean="0">
                        <a:ln>
                          <a:noFill/>
                        </a:ln>
                        <a:solidFill>
                          <a:schemeClr val="tx1"/>
                        </a:solidFill>
                        <a:effectLst/>
                        <a:latin typeface="Calibri" pitchFamily="34" charset="0"/>
                      </a:endParaRPr>
                    </a:p>
                  </a:txBody>
                  <a:tcPr anchor="b" horzOverflow="overflow">
                    <a:lnL w="25400" cap="flat" cmpd="sng" algn="ctr">
                      <a:solidFill>
                        <a:srgbClr val="FF9900"/>
                      </a:solidFill>
                      <a:prstDash val="solid"/>
                      <a:round/>
                      <a:headEnd type="none" w="med" len="med"/>
                      <a:tailEnd type="none" w="med" len="med"/>
                    </a:lnL>
                    <a:lnR w="25400" cap="flat" cmpd="sng" algn="ctr">
                      <a:solidFill>
                        <a:srgbClr val="FF9900"/>
                      </a:solidFill>
                      <a:prstDash val="solid"/>
                      <a:round/>
                      <a:headEnd type="none" w="med" len="med"/>
                      <a:tailEnd type="none" w="med" len="med"/>
                    </a:lnR>
                    <a:lnT w="25400" cap="flat" cmpd="sng" algn="ctr">
                      <a:solidFill>
                        <a:srgbClr val="FF9900"/>
                      </a:solidFill>
                      <a:prstDash val="solid"/>
                      <a:round/>
                      <a:headEnd type="none" w="med" len="med"/>
                      <a:tailEnd type="none" w="med" len="med"/>
                    </a:lnT>
                    <a:lnB w="25400" cap="flat" cmpd="sng" algn="ctr">
                      <a:solidFill>
                        <a:srgbClr val="FF9900"/>
                      </a:solidFill>
                      <a:prstDash val="solid"/>
                      <a:round/>
                      <a:headEnd type="none" w="med" len="med"/>
                      <a:tailEnd type="none" w="med" len="med"/>
                    </a:lnB>
                    <a:lnTlToBr>
                      <a:noFill/>
                    </a:lnTlToBr>
                    <a:lnBlToTr>
                      <a:noFill/>
                    </a:lnBlToTr>
                    <a:noFill/>
                  </a:tcPr>
                </a:tc>
              </a:tr>
              <a:tr h="2190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Calibri" pitchFamily="34" charset="0"/>
                          <a:cs typeface="Times New Roman" pitchFamily="18" charset="0"/>
                        </a:rPr>
                        <a:t>Industry</a:t>
                      </a:r>
                      <a:endParaRPr kumimoji="0" lang="en-US" sz="1400" b="0" i="0" u="none" strike="noStrike" cap="none" normalizeH="0" baseline="0" smtClean="0">
                        <a:ln>
                          <a:noFill/>
                        </a:ln>
                        <a:solidFill>
                          <a:schemeClr val="tx1"/>
                        </a:solidFill>
                        <a:effectLst/>
                        <a:latin typeface="Calibri" pitchFamily="34" charset="0"/>
                      </a:endParaRPr>
                    </a:p>
                  </a:txBody>
                  <a:tcPr anchor="b" horzOverflow="overflow">
                    <a:lnL w="25400" cap="flat" cmpd="sng" algn="ctr">
                      <a:solidFill>
                        <a:srgbClr val="FF9900"/>
                      </a:solidFill>
                      <a:prstDash val="solid"/>
                      <a:round/>
                      <a:headEnd type="none" w="med" len="med"/>
                      <a:tailEnd type="none" w="med" len="med"/>
                    </a:lnL>
                    <a:lnR w="25400" cap="flat" cmpd="sng" algn="ctr">
                      <a:solidFill>
                        <a:srgbClr val="FF9900"/>
                      </a:solidFill>
                      <a:prstDash val="solid"/>
                      <a:round/>
                      <a:headEnd type="none" w="med" len="med"/>
                      <a:tailEnd type="none" w="med" len="med"/>
                    </a:lnR>
                    <a:lnT w="25400" cap="flat" cmpd="sng" algn="ctr">
                      <a:solidFill>
                        <a:srgbClr val="FF9900"/>
                      </a:solidFill>
                      <a:prstDash val="solid"/>
                      <a:round/>
                      <a:headEnd type="none" w="med" len="med"/>
                      <a:tailEnd type="none" w="med" len="med"/>
                    </a:lnT>
                    <a:lnB w="25400" cap="flat" cmpd="sng" algn="ctr">
                      <a:solidFill>
                        <a:srgbClr val="FF99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Calibri" pitchFamily="34" charset="0"/>
                          <a:cs typeface="Times New Roman" pitchFamily="18" charset="0"/>
                        </a:rPr>
                        <a:t>3.5</a:t>
                      </a:r>
                      <a:endParaRPr kumimoji="0" lang="en-US" sz="1400" b="0" i="0" u="none" strike="noStrike" cap="none" normalizeH="0" baseline="0" smtClean="0">
                        <a:ln>
                          <a:noFill/>
                        </a:ln>
                        <a:solidFill>
                          <a:schemeClr val="tx1"/>
                        </a:solidFill>
                        <a:effectLst/>
                        <a:latin typeface="Calibri" pitchFamily="34" charset="0"/>
                      </a:endParaRPr>
                    </a:p>
                  </a:txBody>
                  <a:tcPr anchor="b" horzOverflow="overflow">
                    <a:lnL w="25400" cap="flat" cmpd="sng" algn="ctr">
                      <a:solidFill>
                        <a:srgbClr val="FF9900"/>
                      </a:solidFill>
                      <a:prstDash val="solid"/>
                      <a:round/>
                      <a:headEnd type="none" w="med" len="med"/>
                      <a:tailEnd type="none" w="med" len="med"/>
                    </a:lnL>
                    <a:lnR w="25400" cap="flat" cmpd="sng" algn="ctr">
                      <a:solidFill>
                        <a:srgbClr val="FF9900"/>
                      </a:solidFill>
                      <a:prstDash val="solid"/>
                      <a:round/>
                      <a:headEnd type="none" w="med" len="med"/>
                      <a:tailEnd type="none" w="med" len="med"/>
                    </a:lnR>
                    <a:lnT w="25400" cap="flat" cmpd="sng" algn="ctr">
                      <a:solidFill>
                        <a:srgbClr val="FF9900"/>
                      </a:solidFill>
                      <a:prstDash val="solid"/>
                      <a:round/>
                      <a:headEnd type="none" w="med" len="med"/>
                      <a:tailEnd type="none" w="med" len="med"/>
                    </a:lnT>
                    <a:lnB w="25400" cap="flat" cmpd="sng" algn="ctr">
                      <a:solidFill>
                        <a:srgbClr val="FF99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Calibri" pitchFamily="34" charset="0"/>
                          <a:cs typeface="Times New Roman" pitchFamily="18" charset="0"/>
                        </a:rPr>
                        <a:t>3.1</a:t>
                      </a:r>
                      <a:endParaRPr kumimoji="0" lang="en-US" sz="1400" b="0" i="0" u="none" strike="noStrike" cap="none" normalizeH="0" baseline="0" smtClean="0">
                        <a:ln>
                          <a:noFill/>
                        </a:ln>
                        <a:solidFill>
                          <a:schemeClr val="tx1"/>
                        </a:solidFill>
                        <a:effectLst/>
                        <a:latin typeface="Calibri" pitchFamily="34" charset="0"/>
                      </a:endParaRPr>
                    </a:p>
                  </a:txBody>
                  <a:tcPr anchor="b" horzOverflow="overflow">
                    <a:lnL w="25400" cap="flat" cmpd="sng" algn="ctr">
                      <a:solidFill>
                        <a:srgbClr val="FF9900"/>
                      </a:solidFill>
                      <a:prstDash val="solid"/>
                      <a:round/>
                      <a:headEnd type="none" w="med" len="med"/>
                      <a:tailEnd type="none" w="med" len="med"/>
                    </a:lnL>
                    <a:lnR w="25400" cap="flat" cmpd="sng" algn="ctr">
                      <a:solidFill>
                        <a:srgbClr val="FF9900"/>
                      </a:solidFill>
                      <a:prstDash val="solid"/>
                      <a:round/>
                      <a:headEnd type="none" w="med" len="med"/>
                      <a:tailEnd type="none" w="med" len="med"/>
                    </a:lnR>
                    <a:lnT w="25400" cap="flat" cmpd="sng" algn="ctr">
                      <a:solidFill>
                        <a:srgbClr val="FF9900"/>
                      </a:solidFill>
                      <a:prstDash val="solid"/>
                      <a:round/>
                      <a:headEnd type="none" w="med" len="med"/>
                      <a:tailEnd type="none" w="med" len="med"/>
                    </a:lnT>
                    <a:lnB w="25400" cap="flat" cmpd="sng" algn="ctr">
                      <a:solidFill>
                        <a:srgbClr val="FF99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Calibri" pitchFamily="34" charset="0"/>
                          <a:cs typeface="Times New Roman" pitchFamily="18" charset="0"/>
                        </a:rPr>
                        <a:t>5.0 – 5.5</a:t>
                      </a:r>
                      <a:endParaRPr kumimoji="0" lang="en-US" sz="1400" b="0" i="0" u="none" strike="noStrike" cap="none" normalizeH="0" baseline="0" smtClean="0">
                        <a:ln>
                          <a:noFill/>
                        </a:ln>
                        <a:solidFill>
                          <a:schemeClr val="tx1"/>
                        </a:solidFill>
                        <a:effectLst/>
                        <a:latin typeface="Calibri" pitchFamily="34" charset="0"/>
                      </a:endParaRPr>
                    </a:p>
                  </a:txBody>
                  <a:tcPr anchor="b" horzOverflow="overflow">
                    <a:lnL w="25400" cap="flat" cmpd="sng" algn="ctr">
                      <a:solidFill>
                        <a:srgbClr val="FF9900"/>
                      </a:solidFill>
                      <a:prstDash val="solid"/>
                      <a:round/>
                      <a:headEnd type="none" w="med" len="med"/>
                      <a:tailEnd type="none" w="med" len="med"/>
                    </a:lnL>
                    <a:lnR w="25400" cap="flat" cmpd="sng" algn="ctr">
                      <a:solidFill>
                        <a:srgbClr val="FF9900"/>
                      </a:solidFill>
                      <a:prstDash val="solid"/>
                      <a:round/>
                      <a:headEnd type="none" w="med" len="med"/>
                      <a:tailEnd type="none" w="med" len="med"/>
                    </a:lnR>
                    <a:lnT w="25400" cap="flat" cmpd="sng" algn="ctr">
                      <a:solidFill>
                        <a:srgbClr val="FF9900"/>
                      </a:solidFill>
                      <a:prstDash val="solid"/>
                      <a:round/>
                      <a:headEnd type="none" w="med" len="med"/>
                      <a:tailEnd type="none" w="med" len="med"/>
                    </a:lnT>
                    <a:lnB w="25400" cap="flat" cmpd="sng" algn="ctr">
                      <a:solidFill>
                        <a:srgbClr val="FF9900"/>
                      </a:solidFill>
                      <a:prstDash val="solid"/>
                      <a:round/>
                      <a:headEnd type="none" w="med" len="med"/>
                      <a:tailEnd type="none" w="med" len="med"/>
                    </a:lnB>
                    <a:lnTlToBr>
                      <a:noFill/>
                    </a:lnTlToBr>
                    <a:lnBlToTr>
                      <a:noFill/>
                    </a:lnBlToTr>
                    <a:noFill/>
                  </a:tcPr>
                </a:tc>
              </a:tr>
              <a:tr h="2190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Calibri" pitchFamily="34" charset="0"/>
                          <a:cs typeface="Times New Roman" pitchFamily="18" charset="0"/>
                        </a:rPr>
                        <a:t>Services</a:t>
                      </a:r>
                      <a:endParaRPr kumimoji="0" lang="en-US" sz="1400" b="0" i="0" u="none" strike="noStrike" cap="none" normalizeH="0" baseline="0" smtClean="0">
                        <a:ln>
                          <a:noFill/>
                        </a:ln>
                        <a:solidFill>
                          <a:schemeClr val="tx1"/>
                        </a:solidFill>
                        <a:effectLst/>
                        <a:latin typeface="Calibri" pitchFamily="34" charset="0"/>
                      </a:endParaRPr>
                    </a:p>
                  </a:txBody>
                  <a:tcPr anchor="b" horzOverflow="overflow">
                    <a:lnL w="25400" cap="flat" cmpd="sng" algn="ctr">
                      <a:solidFill>
                        <a:srgbClr val="FF9900"/>
                      </a:solidFill>
                      <a:prstDash val="solid"/>
                      <a:round/>
                      <a:headEnd type="none" w="med" len="med"/>
                      <a:tailEnd type="none" w="med" len="med"/>
                    </a:lnL>
                    <a:lnR w="25400" cap="flat" cmpd="sng" algn="ctr">
                      <a:solidFill>
                        <a:srgbClr val="FF9900"/>
                      </a:solidFill>
                      <a:prstDash val="solid"/>
                      <a:round/>
                      <a:headEnd type="none" w="med" len="med"/>
                      <a:tailEnd type="none" w="med" len="med"/>
                    </a:lnR>
                    <a:lnT w="25400" cap="flat" cmpd="sng" algn="ctr">
                      <a:solidFill>
                        <a:srgbClr val="FF9900"/>
                      </a:solidFill>
                      <a:prstDash val="solid"/>
                      <a:round/>
                      <a:headEnd type="none" w="med" len="med"/>
                      <a:tailEnd type="none" w="med" len="med"/>
                    </a:lnT>
                    <a:lnB w="25400" cap="flat" cmpd="sng" algn="ctr">
                      <a:solidFill>
                        <a:srgbClr val="FF99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Calibri" pitchFamily="34" charset="0"/>
                          <a:cs typeface="Times New Roman" pitchFamily="18" charset="0"/>
                        </a:rPr>
                        <a:t>8.2</a:t>
                      </a:r>
                      <a:endParaRPr kumimoji="0" lang="en-US" sz="1400" b="0" i="0" u="none" strike="noStrike" cap="none" normalizeH="0" baseline="0" smtClean="0">
                        <a:ln>
                          <a:noFill/>
                        </a:ln>
                        <a:solidFill>
                          <a:schemeClr val="tx1"/>
                        </a:solidFill>
                        <a:effectLst/>
                        <a:latin typeface="Calibri" pitchFamily="34" charset="0"/>
                      </a:endParaRPr>
                    </a:p>
                  </a:txBody>
                  <a:tcPr anchor="b" horzOverflow="overflow">
                    <a:lnL w="25400" cap="flat" cmpd="sng" algn="ctr">
                      <a:solidFill>
                        <a:srgbClr val="FF9900"/>
                      </a:solidFill>
                      <a:prstDash val="solid"/>
                      <a:round/>
                      <a:headEnd type="none" w="med" len="med"/>
                      <a:tailEnd type="none" w="med" len="med"/>
                    </a:lnL>
                    <a:lnR w="25400" cap="flat" cmpd="sng" algn="ctr">
                      <a:solidFill>
                        <a:srgbClr val="FF9900"/>
                      </a:solidFill>
                      <a:prstDash val="solid"/>
                      <a:round/>
                      <a:headEnd type="none" w="med" len="med"/>
                      <a:tailEnd type="none" w="med" len="med"/>
                    </a:lnR>
                    <a:lnT w="25400" cap="flat" cmpd="sng" algn="ctr">
                      <a:solidFill>
                        <a:srgbClr val="FF9900"/>
                      </a:solidFill>
                      <a:prstDash val="solid"/>
                      <a:round/>
                      <a:headEnd type="none" w="med" len="med"/>
                      <a:tailEnd type="none" w="med" len="med"/>
                    </a:lnT>
                    <a:lnB w="25400" cap="flat" cmpd="sng" algn="ctr">
                      <a:solidFill>
                        <a:srgbClr val="FF99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Calibri" pitchFamily="34" charset="0"/>
                          <a:cs typeface="Times New Roman" pitchFamily="18" charset="0"/>
                        </a:rPr>
                        <a:t>6.6</a:t>
                      </a:r>
                      <a:endParaRPr kumimoji="0" lang="en-US" sz="1400" b="0" i="0" u="none" strike="noStrike" cap="none" normalizeH="0" baseline="0" smtClean="0">
                        <a:ln>
                          <a:noFill/>
                        </a:ln>
                        <a:solidFill>
                          <a:schemeClr val="tx1"/>
                        </a:solidFill>
                        <a:effectLst/>
                        <a:latin typeface="Calibri" pitchFamily="34" charset="0"/>
                      </a:endParaRPr>
                    </a:p>
                  </a:txBody>
                  <a:tcPr anchor="b" horzOverflow="overflow">
                    <a:lnL w="25400" cap="flat" cmpd="sng" algn="ctr">
                      <a:solidFill>
                        <a:srgbClr val="FF9900"/>
                      </a:solidFill>
                      <a:prstDash val="solid"/>
                      <a:round/>
                      <a:headEnd type="none" w="med" len="med"/>
                      <a:tailEnd type="none" w="med" len="med"/>
                    </a:lnL>
                    <a:lnR w="25400" cap="flat" cmpd="sng" algn="ctr">
                      <a:solidFill>
                        <a:srgbClr val="FF9900"/>
                      </a:solidFill>
                      <a:prstDash val="solid"/>
                      <a:round/>
                      <a:headEnd type="none" w="med" len="med"/>
                      <a:tailEnd type="none" w="med" len="med"/>
                    </a:lnR>
                    <a:lnT w="25400" cap="flat" cmpd="sng" algn="ctr">
                      <a:solidFill>
                        <a:srgbClr val="FF9900"/>
                      </a:solidFill>
                      <a:prstDash val="solid"/>
                      <a:round/>
                      <a:headEnd type="none" w="med" len="med"/>
                      <a:tailEnd type="none" w="med" len="med"/>
                    </a:lnT>
                    <a:lnB w="25400" cap="flat" cmpd="sng" algn="ctr">
                      <a:solidFill>
                        <a:srgbClr val="FF99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Calibri" pitchFamily="34" charset="0"/>
                          <a:cs typeface="Times New Roman" pitchFamily="18" charset="0"/>
                        </a:rPr>
                        <a:t>7.2 – 7.5</a:t>
                      </a:r>
                      <a:endParaRPr kumimoji="0" lang="en-US" sz="1400" b="0" i="0" u="none" strike="noStrike" cap="none" normalizeH="0" baseline="0" smtClean="0">
                        <a:ln>
                          <a:noFill/>
                        </a:ln>
                        <a:solidFill>
                          <a:schemeClr val="tx1"/>
                        </a:solidFill>
                        <a:effectLst/>
                        <a:latin typeface="Calibri" pitchFamily="34" charset="0"/>
                      </a:endParaRPr>
                    </a:p>
                  </a:txBody>
                  <a:tcPr anchor="b" horzOverflow="overflow">
                    <a:lnL w="25400" cap="flat" cmpd="sng" algn="ctr">
                      <a:solidFill>
                        <a:srgbClr val="FF9900"/>
                      </a:solidFill>
                      <a:prstDash val="solid"/>
                      <a:round/>
                      <a:headEnd type="none" w="med" len="med"/>
                      <a:tailEnd type="none" w="med" len="med"/>
                    </a:lnL>
                    <a:lnR w="25400" cap="flat" cmpd="sng" algn="ctr">
                      <a:solidFill>
                        <a:srgbClr val="FF9900"/>
                      </a:solidFill>
                      <a:prstDash val="solid"/>
                      <a:round/>
                      <a:headEnd type="none" w="med" len="med"/>
                      <a:tailEnd type="none" w="med" len="med"/>
                    </a:lnR>
                    <a:lnT w="25400" cap="flat" cmpd="sng" algn="ctr">
                      <a:solidFill>
                        <a:srgbClr val="FF9900"/>
                      </a:solidFill>
                      <a:prstDash val="solid"/>
                      <a:round/>
                      <a:headEnd type="none" w="med" len="med"/>
                      <a:tailEnd type="none" w="med" len="med"/>
                    </a:lnT>
                    <a:lnB w="25400" cap="flat" cmpd="sng" algn="ctr">
                      <a:solidFill>
                        <a:srgbClr val="FF9900"/>
                      </a:solidFill>
                      <a:prstDash val="solid"/>
                      <a:round/>
                      <a:headEnd type="none" w="med" len="med"/>
                      <a:tailEnd type="none" w="med" len="med"/>
                    </a:lnB>
                    <a:lnTlToBr>
                      <a:noFill/>
                    </a:lnTlToBr>
                    <a:lnBlToTr>
                      <a:noFill/>
                    </a:lnBlToTr>
                    <a:noFill/>
                  </a:tcPr>
                </a:tc>
              </a:tr>
              <a:tr h="2190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Calibri" pitchFamily="34" charset="0"/>
                          <a:cs typeface="Times New Roman" pitchFamily="18" charset="0"/>
                        </a:rPr>
                        <a:t>GDP</a:t>
                      </a:r>
                      <a:endParaRPr kumimoji="0" lang="en-US" sz="1400" b="0" i="0" u="none" strike="noStrike" cap="none" normalizeH="0" baseline="0" smtClean="0">
                        <a:ln>
                          <a:noFill/>
                        </a:ln>
                        <a:solidFill>
                          <a:schemeClr val="tx1"/>
                        </a:solidFill>
                        <a:effectLst/>
                        <a:latin typeface="Calibri" pitchFamily="34" charset="0"/>
                      </a:endParaRPr>
                    </a:p>
                  </a:txBody>
                  <a:tcPr anchor="b" horzOverflow="overflow">
                    <a:lnL w="25400" cap="flat" cmpd="sng" algn="ctr">
                      <a:solidFill>
                        <a:srgbClr val="FF9900"/>
                      </a:solidFill>
                      <a:prstDash val="solid"/>
                      <a:round/>
                      <a:headEnd type="none" w="med" len="med"/>
                      <a:tailEnd type="none" w="med" len="med"/>
                    </a:lnL>
                    <a:lnR w="25400" cap="flat" cmpd="sng" algn="ctr">
                      <a:solidFill>
                        <a:srgbClr val="FF9900"/>
                      </a:solidFill>
                      <a:prstDash val="solid"/>
                      <a:round/>
                      <a:headEnd type="none" w="med" len="med"/>
                      <a:tailEnd type="none" w="med" len="med"/>
                    </a:lnR>
                    <a:lnT w="25400" cap="flat" cmpd="sng" algn="ctr">
                      <a:solidFill>
                        <a:srgbClr val="FF9900"/>
                      </a:solidFill>
                      <a:prstDash val="solid"/>
                      <a:round/>
                      <a:headEnd type="none" w="med" len="med"/>
                      <a:tailEnd type="none" w="med" len="med"/>
                    </a:lnT>
                    <a:lnB w="25400" cap="flat" cmpd="sng" algn="ctr">
                      <a:solidFill>
                        <a:srgbClr val="FF99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Calibri" pitchFamily="34" charset="0"/>
                          <a:cs typeface="Times New Roman" pitchFamily="18" charset="0"/>
                        </a:rPr>
                        <a:t>6.2</a:t>
                      </a:r>
                      <a:endParaRPr kumimoji="0" lang="en-US" sz="1400" b="0" i="0" u="none" strike="noStrike" cap="none" normalizeH="0" baseline="0" smtClean="0">
                        <a:ln>
                          <a:noFill/>
                        </a:ln>
                        <a:solidFill>
                          <a:schemeClr val="tx1"/>
                        </a:solidFill>
                        <a:effectLst/>
                        <a:latin typeface="Calibri" pitchFamily="34" charset="0"/>
                      </a:endParaRPr>
                    </a:p>
                  </a:txBody>
                  <a:tcPr anchor="b" horzOverflow="overflow">
                    <a:lnL w="25400" cap="flat" cmpd="sng" algn="ctr">
                      <a:solidFill>
                        <a:srgbClr val="FF9900"/>
                      </a:solidFill>
                      <a:prstDash val="solid"/>
                      <a:round/>
                      <a:headEnd type="none" w="med" len="med"/>
                      <a:tailEnd type="none" w="med" len="med"/>
                    </a:lnL>
                    <a:lnR w="25400" cap="flat" cmpd="sng" algn="ctr">
                      <a:solidFill>
                        <a:srgbClr val="FF9900"/>
                      </a:solidFill>
                      <a:prstDash val="solid"/>
                      <a:round/>
                      <a:headEnd type="none" w="med" len="med"/>
                      <a:tailEnd type="none" w="med" len="med"/>
                    </a:lnR>
                    <a:lnT w="25400" cap="flat" cmpd="sng" algn="ctr">
                      <a:solidFill>
                        <a:srgbClr val="FF9900"/>
                      </a:solidFill>
                      <a:prstDash val="solid"/>
                      <a:round/>
                      <a:headEnd type="none" w="med" len="med"/>
                      <a:tailEnd type="none" w="med" len="med"/>
                    </a:lnT>
                    <a:lnB w="25400" cap="flat" cmpd="sng" algn="ctr">
                      <a:solidFill>
                        <a:srgbClr val="FF99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Calibri" pitchFamily="34" charset="0"/>
                          <a:cs typeface="Times New Roman" pitchFamily="18" charset="0"/>
                        </a:rPr>
                        <a:t>5.0</a:t>
                      </a:r>
                      <a:endParaRPr kumimoji="0" lang="en-US" sz="1400" b="0" i="0" u="none" strike="noStrike" cap="none" normalizeH="0" baseline="0" smtClean="0">
                        <a:ln>
                          <a:noFill/>
                        </a:ln>
                        <a:solidFill>
                          <a:schemeClr val="tx1"/>
                        </a:solidFill>
                        <a:effectLst/>
                        <a:latin typeface="Calibri" pitchFamily="34" charset="0"/>
                      </a:endParaRPr>
                    </a:p>
                  </a:txBody>
                  <a:tcPr anchor="b" horzOverflow="overflow">
                    <a:lnL w="25400" cap="flat" cmpd="sng" algn="ctr">
                      <a:solidFill>
                        <a:srgbClr val="FF9900"/>
                      </a:solidFill>
                      <a:prstDash val="solid"/>
                      <a:round/>
                      <a:headEnd type="none" w="med" len="med"/>
                      <a:tailEnd type="none" w="med" len="med"/>
                    </a:lnL>
                    <a:lnR w="25400" cap="flat" cmpd="sng" algn="ctr">
                      <a:solidFill>
                        <a:srgbClr val="FF9900"/>
                      </a:solidFill>
                      <a:prstDash val="solid"/>
                      <a:round/>
                      <a:headEnd type="none" w="med" len="med"/>
                      <a:tailEnd type="none" w="med" len="med"/>
                    </a:lnR>
                    <a:lnT w="25400" cap="flat" cmpd="sng" algn="ctr">
                      <a:solidFill>
                        <a:srgbClr val="FF9900"/>
                      </a:solidFill>
                      <a:prstDash val="solid"/>
                      <a:round/>
                      <a:headEnd type="none" w="med" len="med"/>
                      <a:tailEnd type="none" w="med" len="med"/>
                    </a:lnT>
                    <a:lnB w="25400" cap="flat" cmpd="sng" algn="ctr">
                      <a:solidFill>
                        <a:srgbClr val="FF99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Calibri" pitchFamily="34" charset="0"/>
                          <a:cs typeface="Times New Roman" pitchFamily="18" charset="0"/>
                        </a:rPr>
                        <a:t>6.0 – 6.4</a:t>
                      </a:r>
                      <a:endParaRPr kumimoji="0" lang="en-US" sz="1400" b="0" i="0" u="none" strike="noStrike" cap="none" normalizeH="0" baseline="0" smtClean="0">
                        <a:ln>
                          <a:noFill/>
                        </a:ln>
                        <a:solidFill>
                          <a:schemeClr val="tx1"/>
                        </a:solidFill>
                        <a:effectLst/>
                        <a:latin typeface="Calibri" pitchFamily="34" charset="0"/>
                      </a:endParaRPr>
                    </a:p>
                  </a:txBody>
                  <a:tcPr anchor="b" horzOverflow="overflow">
                    <a:lnL w="25400" cap="flat" cmpd="sng" algn="ctr">
                      <a:solidFill>
                        <a:srgbClr val="FF9900"/>
                      </a:solidFill>
                      <a:prstDash val="solid"/>
                      <a:round/>
                      <a:headEnd type="none" w="med" len="med"/>
                      <a:tailEnd type="none" w="med" len="med"/>
                    </a:lnL>
                    <a:lnR w="25400" cap="flat" cmpd="sng" algn="ctr">
                      <a:solidFill>
                        <a:srgbClr val="FF9900"/>
                      </a:solidFill>
                      <a:prstDash val="solid"/>
                      <a:round/>
                      <a:headEnd type="none" w="med" len="med"/>
                      <a:tailEnd type="none" w="med" len="med"/>
                    </a:lnR>
                    <a:lnT w="25400" cap="flat" cmpd="sng" algn="ctr">
                      <a:solidFill>
                        <a:srgbClr val="FF9900"/>
                      </a:solidFill>
                      <a:prstDash val="solid"/>
                      <a:round/>
                      <a:headEnd type="none" w="med" len="med"/>
                      <a:tailEnd type="none" w="med" len="med"/>
                    </a:lnT>
                    <a:lnB w="25400" cap="flat" cmpd="sng" algn="ctr">
                      <a:solidFill>
                        <a:srgbClr val="FF9900"/>
                      </a:solidFill>
                      <a:prstDash val="solid"/>
                      <a:round/>
                      <a:headEnd type="none" w="med" len="med"/>
                      <a:tailEnd type="none" w="med" len="med"/>
                    </a:lnB>
                    <a:lnTlToBr>
                      <a:noFill/>
                    </a:lnTlToBr>
                    <a:lnBlToTr>
                      <a:noFill/>
                    </a:lnBlToTr>
                    <a:noFill/>
                  </a:tcPr>
                </a:tc>
              </a:tr>
            </a:tbl>
          </a:graphicData>
        </a:graphic>
      </p:graphicFrame>
      <p:sp>
        <p:nvSpPr>
          <p:cNvPr id="105512" name="Text Box 40"/>
          <p:cNvSpPr txBox="1">
            <a:spLocks noChangeArrowheads="1"/>
          </p:cNvSpPr>
          <p:nvPr/>
        </p:nvSpPr>
        <p:spPr bwMode="auto">
          <a:xfrm>
            <a:off x="152400" y="5911850"/>
            <a:ext cx="8915400" cy="519113"/>
          </a:xfrm>
          <a:prstGeom prst="rect">
            <a:avLst/>
          </a:prstGeom>
          <a:solidFill>
            <a:srgbClr val="9797FF"/>
          </a:solidFill>
          <a:ln>
            <a:noFill/>
          </a:ln>
          <a:effectLst/>
          <a:extLst/>
        </p:spPr>
        <p:txBody>
          <a:bodyPr>
            <a:spAutoFit/>
          </a:bodyPr>
          <a:lstStyle/>
          <a:p>
            <a:pPr algn="ctr" fontAlgn="auto">
              <a:spcBef>
                <a:spcPct val="50000"/>
              </a:spcBef>
              <a:spcAft>
                <a:spcPts val="0"/>
              </a:spcAft>
              <a:defRPr/>
            </a:pPr>
            <a:r>
              <a:rPr lang="en-US" sz="2800">
                <a:solidFill>
                  <a:srgbClr val="CC3300"/>
                </a:solidFill>
                <a:effectLst>
                  <a:outerShdw blurRad="38100" dist="38100" dir="2700000" algn="tl">
                    <a:srgbClr val="000000"/>
                  </a:outerShdw>
                </a:effectLst>
                <a:latin typeface="Impact" pitchFamily="34" charset="0"/>
              </a:rPr>
              <a:t>However, 9% plus growth in the medium term possible</a:t>
            </a:r>
          </a:p>
        </p:txBody>
      </p:sp>
      <p:sp>
        <p:nvSpPr>
          <p:cNvPr id="2" name="Footer Placeholder 1"/>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r>
              <a:rPr lang="en-US" sz="1200">
                <a:solidFill>
                  <a:schemeClr val="tx1">
                    <a:tint val="75000"/>
                  </a:schemeClr>
                </a:solidFill>
                <a:latin typeface="+mn-lt"/>
              </a:rPr>
              <a:t>© Confederation of Indian Industry</a:t>
            </a:r>
          </a:p>
        </p:txBody>
      </p:sp>
      <p:sp>
        <p:nvSpPr>
          <p:cNvPr id="3" name="Slide Number Placeholder 2"/>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11B5369D-1F1E-40D0-98F4-72F11044B79F}" type="slidenum">
              <a:rPr lang="en-US" sz="1200">
                <a:solidFill>
                  <a:schemeClr val="tx1">
                    <a:tint val="75000"/>
                  </a:schemeClr>
                </a:solidFill>
                <a:latin typeface="+mn-lt"/>
              </a:rPr>
              <a:pPr algn="r" fontAlgn="auto">
                <a:spcBef>
                  <a:spcPts val="0"/>
                </a:spcBef>
                <a:spcAft>
                  <a:spcPts val="0"/>
                </a:spcAft>
                <a:defRPr/>
              </a:pPr>
              <a:t>7</a:t>
            </a:fld>
            <a:endParaRPr lang="en-US" sz="1200">
              <a:solidFill>
                <a:schemeClr val="tx1">
                  <a:tint val="75000"/>
                </a:schemeClr>
              </a:solidFill>
              <a:latin typeface="+mn-l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p:cNvSpPr>
          <p:nvPr>
            <p:ph type="title" idx="4294967295"/>
          </p:nvPr>
        </p:nvSpPr>
        <p:spPr>
          <a:xfrm>
            <a:off x="457200" y="274638"/>
            <a:ext cx="8229600" cy="792162"/>
          </a:xfrm>
        </p:spPr>
        <p:txBody>
          <a:bodyPr>
            <a:normAutofit/>
          </a:bodyPr>
          <a:lstStyle/>
          <a:p>
            <a:pPr>
              <a:defRPr/>
            </a:pPr>
            <a:r>
              <a:rPr lang="en-US" sz="2800" b="1" smtClean="0">
                <a:solidFill>
                  <a:srgbClr val="0000FF"/>
                </a:solidFill>
                <a:effectLst>
                  <a:outerShdw blurRad="38100" dist="38100" dir="2700000" algn="tl">
                    <a:srgbClr val="C0C0C0"/>
                  </a:outerShdw>
                </a:effectLst>
                <a:cs typeface="Arial" charset="0"/>
              </a:rPr>
              <a:t>Summing up - GDP Growth facing Headwinds</a:t>
            </a:r>
            <a:r>
              <a:rPr lang="en-US" sz="2800" smtClean="0"/>
              <a:t> </a:t>
            </a:r>
          </a:p>
        </p:txBody>
      </p:sp>
      <p:sp>
        <p:nvSpPr>
          <p:cNvPr id="86019" name="Rectangle 3"/>
          <p:cNvSpPr>
            <a:spLocks noGrp="1"/>
          </p:cNvSpPr>
          <p:nvPr>
            <p:ph type="body" idx="4294967295"/>
          </p:nvPr>
        </p:nvSpPr>
        <p:spPr>
          <a:xfrm>
            <a:off x="609600" y="1219200"/>
            <a:ext cx="8077200" cy="4525963"/>
          </a:xfrm>
        </p:spPr>
        <p:txBody>
          <a:bodyPr>
            <a:normAutofit/>
          </a:bodyPr>
          <a:lstStyle/>
          <a:p>
            <a:pPr>
              <a:defRPr/>
            </a:pPr>
            <a:r>
              <a:rPr lang="en-US" sz="2500" b="1" smtClean="0">
                <a:effectLst>
                  <a:outerShdw blurRad="38100" dist="38100" dir="2700000" algn="tl">
                    <a:srgbClr val="C0C0C0"/>
                  </a:outerShdw>
                </a:effectLst>
              </a:rPr>
              <a:t>Growth in India moderated, significant contraction in manufacturing and mining segments</a:t>
            </a:r>
          </a:p>
          <a:p>
            <a:pPr>
              <a:defRPr/>
            </a:pPr>
            <a:r>
              <a:rPr lang="en-US" sz="2500" b="1" smtClean="0">
                <a:effectLst>
                  <a:outerShdw blurRad="38100" dist="38100" dir="2700000" algn="tl">
                    <a:srgbClr val="C0C0C0"/>
                  </a:outerShdw>
                </a:effectLst>
              </a:rPr>
              <a:t>Slowdown in investment and consumption </a:t>
            </a:r>
          </a:p>
          <a:p>
            <a:pPr>
              <a:defRPr/>
            </a:pPr>
            <a:r>
              <a:rPr lang="en-US" sz="2500" b="1" smtClean="0">
                <a:effectLst>
                  <a:outerShdw blurRad="38100" dist="38100" dir="2700000" algn="tl">
                    <a:srgbClr val="C0C0C0"/>
                  </a:outerShdw>
                </a:effectLst>
              </a:rPr>
              <a:t>Widening  Current Account Deficit</a:t>
            </a:r>
          </a:p>
          <a:p>
            <a:pPr lvl="1">
              <a:defRPr/>
            </a:pPr>
            <a:r>
              <a:rPr lang="en-US" sz="2500" b="1" smtClean="0">
                <a:effectLst>
                  <a:outerShdw blurRad="38100" dist="38100" dir="2700000" algn="tl">
                    <a:srgbClr val="C0C0C0"/>
                  </a:outerShdw>
                </a:effectLst>
              </a:rPr>
              <a:t>Volatility in global capital flows </a:t>
            </a:r>
          </a:p>
          <a:p>
            <a:pPr>
              <a:defRPr/>
            </a:pPr>
            <a:r>
              <a:rPr lang="en-US" sz="2500" b="1" smtClean="0">
                <a:effectLst>
                  <a:outerShdw blurRad="38100" dist="38100" dir="2700000" algn="tl">
                    <a:srgbClr val="C0C0C0"/>
                  </a:outerShdw>
                </a:effectLst>
              </a:rPr>
              <a:t>CPI Inflation continues to be high</a:t>
            </a:r>
          </a:p>
          <a:p>
            <a:pPr lvl="1">
              <a:defRPr/>
            </a:pPr>
            <a:r>
              <a:rPr lang="en-US" sz="2500" b="1" smtClean="0">
                <a:effectLst>
                  <a:outerShdw blurRad="38100" dist="38100" dir="2700000" algn="tl">
                    <a:srgbClr val="C0C0C0"/>
                  </a:outerShdw>
                </a:effectLst>
              </a:rPr>
              <a:t>Driven by rising food and fuel prices </a:t>
            </a:r>
          </a:p>
          <a:p>
            <a:pPr>
              <a:defRPr/>
            </a:pPr>
            <a:r>
              <a:rPr lang="en-US" sz="2500" b="1" smtClean="0">
                <a:effectLst>
                  <a:outerShdw blurRad="38100" dist="38100" dir="2700000" algn="tl">
                    <a:srgbClr val="C0C0C0"/>
                  </a:outerShdw>
                </a:effectLst>
              </a:rPr>
              <a:t>Fiscal consolidation is key for reviving macro-economic balance</a:t>
            </a:r>
          </a:p>
          <a:p>
            <a:pPr>
              <a:defRPr/>
            </a:pPr>
            <a:r>
              <a:rPr lang="en-US" sz="2500" b="1" smtClean="0">
                <a:effectLst>
                  <a:outerShdw blurRad="38100" dist="38100" dir="2700000" algn="tl">
                    <a:srgbClr val="C0C0C0"/>
                  </a:outerShdw>
                </a:effectLst>
              </a:rPr>
              <a:t>Growth to revive moderately in 2013-14</a:t>
            </a:r>
          </a:p>
          <a:p>
            <a:pPr lvl="1">
              <a:defRPr/>
            </a:pPr>
            <a:endParaRPr lang="en-US" sz="2500" b="1" smtClean="0">
              <a:effectLst>
                <a:outerShdw blurRad="38100" dist="38100" dir="2700000" algn="tl">
                  <a:srgbClr val="C0C0C0"/>
                </a:outerShdw>
              </a:effectLst>
            </a:endParaRPr>
          </a:p>
        </p:txBody>
      </p:sp>
      <p:sp>
        <p:nvSpPr>
          <p:cNvPr id="202755" name="Line 40"/>
          <p:cNvSpPr>
            <a:spLocks noChangeShapeType="1"/>
          </p:cNvSpPr>
          <p:nvPr/>
        </p:nvSpPr>
        <p:spPr bwMode="auto">
          <a:xfrm>
            <a:off x="685800" y="990600"/>
            <a:ext cx="7924800" cy="0"/>
          </a:xfrm>
          <a:prstGeom prst="line">
            <a:avLst/>
          </a:prstGeom>
          <a:noFill/>
          <a:ln w="38100">
            <a:solidFill>
              <a:schemeClr val="tx1"/>
            </a:solidFill>
            <a:round/>
            <a:headEnd/>
            <a:tailEnd/>
          </a:ln>
        </p:spPr>
        <p:txBody>
          <a:bodyPr lIns="83210" tIns="41605" rIns="83210" bIns="41605"/>
          <a:lstStyle/>
          <a:p>
            <a:endParaRPr lang="en-US"/>
          </a:p>
        </p:txBody>
      </p:sp>
      <p:sp>
        <p:nvSpPr>
          <p:cNvPr id="86021" name="Text Box 5"/>
          <p:cNvSpPr txBox="1">
            <a:spLocks noChangeArrowheads="1"/>
          </p:cNvSpPr>
          <p:nvPr/>
        </p:nvSpPr>
        <p:spPr bwMode="auto">
          <a:xfrm>
            <a:off x="533400" y="5943600"/>
            <a:ext cx="8382000" cy="519113"/>
          </a:xfrm>
          <a:prstGeom prst="rect">
            <a:avLst/>
          </a:prstGeom>
          <a:solidFill>
            <a:srgbClr val="9797FF"/>
          </a:solidFill>
          <a:ln>
            <a:noFill/>
          </a:ln>
          <a:effectLst/>
          <a:extLst/>
        </p:spPr>
        <p:txBody>
          <a:bodyPr>
            <a:spAutoFit/>
          </a:bodyPr>
          <a:lstStyle/>
          <a:p>
            <a:pPr algn="ctr" fontAlgn="auto">
              <a:spcBef>
                <a:spcPct val="50000"/>
              </a:spcBef>
              <a:spcAft>
                <a:spcPts val="0"/>
              </a:spcAft>
              <a:defRPr/>
            </a:pPr>
            <a:r>
              <a:rPr lang="en-US" sz="2800" dirty="0">
                <a:solidFill>
                  <a:srgbClr val="CC3300"/>
                </a:solidFill>
                <a:effectLst>
                  <a:outerShdw blurRad="38100" dist="38100" dir="2700000" algn="tl">
                    <a:srgbClr val="000000"/>
                  </a:outerShdw>
                </a:effectLst>
                <a:latin typeface="Impact" pitchFamily="34" charset="0"/>
              </a:rPr>
              <a:t>Hence, the major focus for the year 2013 is on  . . .</a:t>
            </a:r>
          </a:p>
        </p:txBody>
      </p:sp>
      <p:sp>
        <p:nvSpPr>
          <p:cNvPr id="2" name="Footer Placeholder 1"/>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r>
              <a:rPr lang="en-US" sz="1200">
                <a:solidFill>
                  <a:schemeClr val="tx1">
                    <a:tint val="75000"/>
                  </a:schemeClr>
                </a:solidFill>
                <a:latin typeface="+mn-lt"/>
              </a:rPr>
              <a:t>© Confederation of Indian Industry</a:t>
            </a:r>
          </a:p>
        </p:txBody>
      </p:sp>
      <p:sp>
        <p:nvSpPr>
          <p:cNvPr id="3" name="Slide Number Placeholder 2"/>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CFD8CDF6-1F4C-4E07-B255-8841AA769469}" type="slidenum">
              <a:rPr lang="en-US" sz="1200">
                <a:solidFill>
                  <a:schemeClr val="tx1">
                    <a:tint val="75000"/>
                  </a:schemeClr>
                </a:solidFill>
                <a:latin typeface="+mn-lt"/>
              </a:rPr>
              <a:pPr algn="r" fontAlgn="auto">
                <a:spcBef>
                  <a:spcPts val="0"/>
                </a:spcBef>
                <a:spcAft>
                  <a:spcPts val="0"/>
                </a:spcAft>
                <a:defRPr/>
              </a:pPr>
              <a:t>8</a:t>
            </a:fld>
            <a:endParaRPr lang="en-US" sz="1200">
              <a:solidFill>
                <a:schemeClr val="tx1">
                  <a:tint val="75000"/>
                </a:schemeClr>
              </a:solidFill>
              <a:latin typeface="+mn-l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1"/>
          </p:nvPr>
        </p:nvSpPr>
        <p:spPr/>
        <p:txBody>
          <a:bodyPr/>
          <a:lstStyle/>
          <a:p>
            <a:pPr>
              <a:defRPr/>
            </a:pPr>
            <a:fld id="{8EA44771-4D64-4027-9BCE-203B8CC275B2}" type="slidenum">
              <a:rPr lang="en-US"/>
              <a:pPr>
                <a:defRPr/>
              </a:pPr>
              <a:t>9</a:t>
            </a:fld>
            <a:endParaRPr lang="en-US"/>
          </a:p>
        </p:txBody>
      </p:sp>
      <p:sp>
        <p:nvSpPr>
          <p:cNvPr id="107522" name="Title 1"/>
          <p:cNvSpPr>
            <a:spLocks noGrp="1"/>
          </p:cNvSpPr>
          <p:nvPr>
            <p:ph type="ctrTitle" idx="4294967295"/>
          </p:nvPr>
        </p:nvSpPr>
        <p:spPr>
          <a:xfrm>
            <a:off x="152400" y="1524000"/>
            <a:ext cx="8839200" cy="579438"/>
          </a:xfrm>
          <a:gradFill flip="none" rotWithShape="1">
            <a:gsLst>
              <a:gs pos="0">
                <a:srgbClr val="61B139">
                  <a:tint val="66000"/>
                  <a:satMod val="160000"/>
                </a:srgbClr>
              </a:gs>
              <a:gs pos="50000">
                <a:srgbClr val="61B139">
                  <a:tint val="44500"/>
                  <a:satMod val="160000"/>
                </a:srgbClr>
              </a:gs>
              <a:gs pos="100000">
                <a:srgbClr val="61B139">
                  <a:tint val="23500"/>
                  <a:satMod val="160000"/>
                </a:srgbClr>
              </a:gs>
            </a:gsLst>
            <a:lin ang="0" scaled="1"/>
            <a:tileRect/>
          </a:gradFill>
        </p:spPr>
        <p:txBody>
          <a:bodyPr rtlCol="0" anchor="t">
            <a:spAutoFit/>
          </a:bodyPr>
          <a:lstStyle/>
          <a:p>
            <a:pPr eaLnBrk="1" fontAlgn="auto" hangingPunct="1">
              <a:spcBef>
                <a:spcPct val="50000"/>
              </a:spcBef>
              <a:spcAft>
                <a:spcPts val="0"/>
              </a:spcAft>
              <a:defRPr/>
            </a:pPr>
            <a:r>
              <a:rPr lang="en-US" sz="3200" dirty="0" smtClean="0">
                <a:solidFill>
                  <a:srgbClr val="FF7D7D"/>
                </a:solidFill>
                <a:effectLst>
                  <a:outerShdw blurRad="38100" dist="38100" dir="2700000" algn="tl">
                    <a:srgbClr val="000000"/>
                  </a:outerShdw>
                </a:effectLst>
                <a:latin typeface="Impact" pitchFamily="34" charset="0"/>
                <a:cs typeface="Arial" charset="0"/>
              </a:rPr>
              <a:t>State of the Economy</a:t>
            </a:r>
            <a:endParaRPr lang="en-IN" sz="3200" dirty="0" smtClean="0">
              <a:solidFill>
                <a:srgbClr val="FF7D7D"/>
              </a:solidFill>
              <a:effectLst>
                <a:outerShdw blurRad="38100" dist="38100" dir="2700000" algn="tl">
                  <a:srgbClr val="000000"/>
                </a:outerShdw>
              </a:effectLst>
              <a:latin typeface="Impact" pitchFamily="34" charset="0"/>
              <a:cs typeface="Arial" charset="0"/>
            </a:endParaRPr>
          </a:p>
        </p:txBody>
      </p:sp>
      <p:sp>
        <p:nvSpPr>
          <p:cNvPr id="16387" name="Text Box 3"/>
          <p:cNvSpPr txBox="1">
            <a:spLocks noChangeArrowheads="1"/>
          </p:cNvSpPr>
          <p:nvPr/>
        </p:nvSpPr>
        <p:spPr bwMode="auto">
          <a:xfrm>
            <a:off x="152400" y="3138488"/>
            <a:ext cx="8839200" cy="579437"/>
          </a:xfrm>
          <a:prstGeom prst="rect">
            <a:avLst/>
          </a:prstGeom>
          <a:solidFill>
            <a:srgbClr val="61B139"/>
          </a:solidFill>
          <a:ln w="9525">
            <a:noFill/>
            <a:miter lim="800000"/>
            <a:headEnd/>
            <a:tailEnd/>
          </a:ln>
        </p:spPr>
        <p:txBody>
          <a:bodyPr>
            <a:spAutoFit/>
          </a:bodyPr>
          <a:lstStyle/>
          <a:p>
            <a:pPr algn="ctr">
              <a:spcBef>
                <a:spcPct val="50000"/>
              </a:spcBef>
              <a:defRPr/>
            </a:pPr>
            <a:r>
              <a:rPr lang="en-US" sz="3200">
                <a:solidFill>
                  <a:srgbClr val="FF0000"/>
                </a:solidFill>
                <a:effectLst>
                  <a:outerShdw blurRad="38100" dist="38100" dir="2700000" algn="tl">
                    <a:srgbClr val="000000"/>
                  </a:outerShdw>
                </a:effectLst>
                <a:latin typeface="Impact" pitchFamily="34" charset="0"/>
              </a:rPr>
              <a:t>CII Theme 2013-14</a:t>
            </a:r>
          </a:p>
        </p:txBody>
      </p:sp>
      <p:sp>
        <p:nvSpPr>
          <p:cNvPr id="2" name="Footer Placeholder 1"/>
          <p:cNvSpPr>
            <a:spLocks noGrp="1"/>
          </p:cNvSpPr>
          <p:nvPr>
            <p:ph type="ftr" sz="quarter" idx="10"/>
          </p:nvPr>
        </p:nvSpPr>
        <p:spPr/>
        <p:txBody>
          <a:bodyPr rtlCol="0"/>
          <a:lstStyle/>
          <a:p>
            <a:pPr fontAlgn="auto">
              <a:spcBef>
                <a:spcPts val="0"/>
              </a:spcBef>
              <a:spcAft>
                <a:spcPts val="0"/>
              </a:spcAft>
              <a:defRPr/>
            </a:pPr>
            <a:r>
              <a:rPr lang="en-US">
                <a:solidFill>
                  <a:schemeClr val="tx1">
                    <a:tint val="75000"/>
                  </a:schemeClr>
                </a:solidFill>
                <a:latin typeface="+mn-lt"/>
              </a:rPr>
              <a:t>© Confederation of Indian Industry</a:t>
            </a:r>
          </a:p>
        </p:txBody>
      </p:sp>
      <p:sp>
        <p:nvSpPr>
          <p:cNvPr id="3" name="Slide Number Placeholder 2"/>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00151C6C-3DD7-477C-A237-EC52ED87EB9E}" type="slidenum">
              <a:rPr lang="en-US" sz="1200">
                <a:solidFill>
                  <a:schemeClr val="tx1">
                    <a:tint val="75000"/>
                  </a:schemeClr>
                </a:solidFill>
                <a:latin typeface="+mn-lt"/>
              </a:rPr>
              <a:pPr algn="r" fontAlgn="auto">
                <a:spcBef>
                  <a:spcPts val="0"/>
                </a:spcBef>
                <a:spcAft>
                  <a:spcPts val="0"/>
                </a:spcAft>
                <a:defRPr/>
              </a:pPr>
              <a:t>9</a:t>
            </a:fld>
            <a:endParaRPr lang="en-US" sz="1200">
              <a:solidFill>
                <a:schemeClr val="tx1">
                  <a:tint val="75000"/>
                </a:schemeClr>
              </a:solidFill>
              <a:latin typeface="+mn-l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2122</TotalTime>
  <Words>7482</Words>
  <Application>Microsoft Office PowerPoint</Application>
  <PresentationFormat>On-screen Show (4:3)</PresentationFormat>
  <Paragraphs>569</Paragraphs>
  <Slides>33</Slides>
  <Notes>33</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35" baseType="lpstr">
      <vt:lpstr>Office Theme</vt:lpstr>
      <vt:lpstr>Microsoft Excel Chart</vt:lpstr>
      <vt:lpstr>President’s Press Conference</vt:lpstr>
      <vt:lpstr>State of the Economy</vt:lpstr>
      <vt:lpstr>PowerPoint Presentation</vt:lpstr>
      <vt:lpstr>PowerPoint Presentation</vt:lpstr>
      <vt:lpstr>Divergent trends in WPI and CPI Inflation</vt:lpstr>
      <vt:lpstr>PowerPoint Presentation</vt:lpstr>
      <vt:lpstr>PowerPoint Presentation</vt:lpstr>
      <vt:lpstr>Summing up - GDP Growth facing Headwinds </vt:lpstr>
      <vt:lpstr>State of the Economy</vt:lpstr>
      <vt:lpstr>PowerPoint Presentation</vt:lpstr>
      <vt:lpstr>PowerPoint Presentation</vt:lpstr>
      <vt:lpstr>   Accelerate Economic Growth</vt:lpstr>
      <vt:lpstr>   Accelerate Economic Growth (contd..)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Enablers for Accelerating Economic Growth</vt:lpstr>
      <vt:lpstr>PowerPoint Presentation</vt:lpstr>
      <vt:lpstr>PowerPoint Presentation</vt:lpstr>
      <vt:lpstr>PowerPoint Presentation</vt:lpstr>
      <vt:lpstr>      INNOVATION AND ENTREPRENEURSHIP</vt:lpstr>
      <vt:lpstr>      INNOVATION AND ENTREPRENEURSHIP (contd..)</vt:lpstr>
      <vt:lpstr>      TRANSFORMATION OF SECTORS</vt:lpstr>
      <vt:lpstr>      TRANSFORMATION: India@75</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President’s Press Conference</dc:title>
  <dc:creator>GS</dc:creator>
  <cp:lastModifiedBy>Rajesh Menon</cp:lastModifiedBy>
  <cp:revision>264</cp:revision>
  <cp:lastPrinted>2013-04-08T05:30:22Z</cp:lastPrinted>
  <dcterms:created xsi:type="dcterms:W3CDTF">2012-04-15T15:39:12Z</dcterms:created>
  <dcterms:modified xsi:type="dcterms:W3CDTF">2013-04-13T06:49:58Z</dcterms:modified>
</cp:coreProperties>
</file>